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58" r:id="rId7"/>
    <p:sldId id="277" r:id="rId8"/>
    <p:sldId id="266" r:id="rId9"/>
    <p:sldId id="267" r:id="rId10"/>
    <p:sldId id="269" r:id="rId11"/>
    <p:sldId id="271" r:id="rId12"/>
    <p:sldId id="272" r:id="rId13"/>
    <p:sldId id="273" r:id="rId14"/>
    <p:sldId id="274" r:id="rId15"/>
    <p:sldId id="276" r:id="rId16"/>
    <p:sldId id="264" r:id="rId17"/>
    <p:sldId id="262" r:id="rId18"/>
  </p:sldIdLst>
  <p:sldSz cx="9144000" cy="6858000" type="screen4x3"/>
  <p:notesSz cx="6784975" cy="9906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CC00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autoAdjust="0"/>
    <p:restoredTop sz="94660"/>
  </p:normalViewPr>
  <p:slideViewPr>
    <p:cSldViewPr>
      <p:cViewPr varScale="1">
        <p:scale>
          <a:sx n="61" d="100"/>
          <a:sy n="61" d="100"/>
        </p:scale>
        <p:origin x="136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B809A30-70EF-4B10-8E76-4CA2CFB9CDE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3E1583B-C900-4AB7-8EB3-F64527AF9CA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6F75067-C536-4BDA-B746-73E9DF10048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964B415-37A4-4B9E-A3DE-D3370CA5157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3FF3A9C-ACAE-4E98-B079-3733DCDE0AB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284ABCE-361C-4318-AEB9-01AB21271E5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DE12113-FBA4-442F-9D1D-3CB4A7B142A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E69B638-FA95-4740-B0CB-047AFA490B6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EB3651C-A618-448F-B3D3-F3994234D53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3721C64-4910-4AB9-BCA5-88D9133300C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F382C50-6E67-4D3F-B204-2B97DF2F177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9632FE5-AD1E-41F8-A11E-8C1131F2428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EC31B34-8ED2-4F39-9779-CA0277A6506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67544" y="653700"/>
            <a:ext cx="8077200" cy="1590675"/>
          </a:xfrm>
          <a:solidFill>
            <a:srgbClr val="FFCCFF"/>
          </a:solidFill>
        </p:spPr>
        <p:txBody>
          <a:bodyPr anchor="b" anchorCtr="1"/>
          <a:lstStyle/>
          <a:p>
            <a:pPr eaLnBrk="1" hangingPunct="1">
              <a:defRPr/>
            </a:pPr>
            <a:r>
              <a:rPr lang="en-US" dirty="0">
                <a:solidFill>
                  <a:schemeClr val="accent6">
                    <a:lumMod val="75000"/>
                  </a:schemeClr>
                </a:solidFill>
                <a:effectLst>
                  <a:outerShdw blurRad="38100" dist="38100" dir="2700000" algn="tl">
                    <a:srgbClr val="C0C0C0"/>
                  </a:outerShdw>
                </a:effectLst>
                <a:latin typeface="Comic Sans MS" pitchFamily="66" charset="0"/>
              </a:rPr>
              <a:t>First Holy Communion Meeting 2: Reconciliation</a:t>
            </a:r>
            <a:endParaRPr lang="en-US" b="1" dirty="0">
              <a:solidFill>
                <a:schemeClr val="accent6">
                  <a:lumMod val="75000"/>
                </a:schemeClr>
              </a:solidFill>
              <a:effectLst>
                <a:outerShdw blurRad="38100" dist="38100" dir="2700000" algn="tl">
                  <a:srgbClr val="C0C0C0"/>
                </a:outerShdw>
              </a:effectLst>
              <a:latin typeface="Comic Sans MS" pitchFamily="66"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2780928"/>
            <a:ext cx="2376264" cy="2503111"/>
          </a:xfrm>
          <a:prstGeom prst="rect">
            <a:avLst/>
          </a:prstGeom>
        </p:spPr>
      </p:pic>
      <p:pic>
        <p:nvPicPr>
          <p:cNvPr id="3" name="Picture 2"/>
          <p:cNvPicPr>
            <a:picLocks noChangeAspect="1"/>
          </p:cNvPicPr>
          <p:nvPr/>
        </p:nvPicPr>
        <p:blipFill>
          <a:blip r:embed="rId3"/>
          <a:stretch>
            <a:fillRect/>
          </a:stretch>
        </p:blipFill>
        <p:spPr>
          <a:xfrm>
            <a:off x="4644008" y="2564904"/>
            <a:ext cx="2736304" cy="3254342"/>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hlinkClick r:id="" action="ppaction://noaction" highlightClick="1"/>
          </p:cNvPr>
          <p:cNvSpPr>
            <a:spLocks noChangeArrowheads="1"/>
          </p:cNvSpPr>
          <p:nvPr/>
        </p:nvSpPr>
        <p:spPr bwMode="auto">
          <a:xfrm>
            <a:off x="179388" y="188913"/>
            <a:ext cx="4392612" cy="576262"/>
          </a:xfrm>
          <a:prstGeom prst="actionButtonBlank">
            <a:avLst/>
          </a:prstGeom>
          <a:solidFill>
            <a:srgbClr val="FFE1E3"/>
          </a:solidFill>
          <a:ln w="9525">
            <a:noFill/>
            <a:miter lim="800000"/>
            <a:headEnd/>
            <a:tailEnd/>
          </a:ln>
        </p:spPr>
        <p:txBody>
          <a:bodyPr wrap="none" anchor="ctr"/>
          <a:lstStyle/>
          <a:p>
            <a:pPr>
              <a:spcBef>
                <a:spcPct val="20000"/>
              </a:spcBef>
            </a:pPr>
            <a:r>
              <a:rPr lang="en-US" dirty="0">
                <a:solidFill>
                  <a:schemeClr val="accent6">
                    <a:lumMod val="75000"/>
                  </a:schemeClr>
                </a:solidFill>
                <a:latin typeface="Comic Sans MS" pitchFamily="66" charset="0"/>
              </a:rPr>
              <a:t>What is necessary for Confession?</a:t>
            </a:r>
          </a:p>
        </p:txBody>
      </p:sp>
      <p:sp>
        <p:nvSpPr>
          <p:cNvPr id="12291" name="AutoShape 3">
            <a:hlinkClick r:id="" action="ppaction://noaction" highlightClick="1"/>
          </p:cNvPr>
          <p:cNvSpPr>
            <a:spLocks noChangeArrowheads="1"/>
          </p:cNvSpPr>
          <p:nvPr/>
        </p:nvSpPr>
        <p:spPr bwMode="auto">
          <a:xfrm>
            <a:off x="8604250" y="6365875"/>
            <a:ext cx="360363" cy="360363"/>
          </a:xfrm>
          <a:prstGeom prst="actionButtonEnd">
            <a:avLst/>
          </a:prstGeom>
          <a:solidFill>
            <a:srgbClr val="FF0000"/>
          </a:solidFill>
          <a:ln w="9525">
            <a:noFill/>
            <a:miter lim="800000"/>
            <a:headEnd/>
            <a:tailEnd/>
          </a:ln>
        </p:spPr>
        <p:txBody>
          <a:bodyPr wrap="none" anchor="ctr"/>
          <a:lstStyle/>
          <a:p>
            <a:endParaRPr lang="en-US"/>
          </a:p>
        </p:txBody>
      </p:sp>
      <p:pic>
        <p:nvPicPr>
          <p:cNvPr id="12292" name="Picture 4"/>
          <p:cNvPicPr>
            <a:picLocks noChangeAspect="1" noChangeArrowheads="1"/>
          </p:cNvPicPr>
          <p:nvPr/>
        </p:nvPicPr>
        <p:blipFill>
          <a:blip r:embed="rId2" cstate="print"/>
          <a:srcRect/>
          <a:stretch>
            <a:fillRect/>
          </a:stretch>
        </p:blipFill>
        <p:spPr bwMode="auto">
          <a:xfrm>
            <a:off x="7305675" y="258763"/>
            <a:ext cx="1600200" cy="371475"/>
          </a:xfrm>
          <a:prstGeom prst="rect">
            <a:avLst/>
          </a:prstGeom>
          <a:noFill/>
          <a:ln w="9525">
            <a:noFill/>
            <a:miter lim="800000"/>
            <a:headEnd/>
            <a:tailEnd/>
          </a:ln>
        </p:spPr>
      </p:pic>
      <p:pic>
        <p:nvPicPr>
          <p:cNvPr id="12293" name="Picture 5" descr="2561 M4"/>
          <p:cNvPicPr>
            <a:picLocks noChangeAspect="1" noChangeArrowheads="1"/>
          </p:cNvPicPr>
          <p:nvPr/>
        </p:nvPicPr>
        <p:blipFill>
          <a:blip r:embed="rId3" cstate="print"/>
          <a:srcRect l="572"/>
          <a:stretch>
            <a:fillRect/>
          </a:stretch>
        </p:blipFill>
        <p:spPr bwMode="auto">
          <a:xfrm>
            <a:off x="190500" y="981075"/>
            <a:ext cx="2476500" cy="5218113"/>
          </a:xfrm>
          <a:prstGeom prst="rect">
            <a:avLst/>
          </a:prstGeom>
          <a:noFill/>
          <a:ln w="9525">
            <a:noFill/>
            <a:miter lim="800000"/>
            <a:headEnd/>
            <a:tailEnd/>
          </a:ln>
        </p:spPr>
      </p:pic>
      <p:graphicFrame>
        <p:nvGraphicFramePr>
          <p:cNvPr id="19462" name="Group 6"/>
          <p:cNvGraphicFramePr>
            <a:graphicFrameLocks noGrp="1"/>
          </p:cNvGraphicFramePr>
          <p:nvPr>
            <p:extLst>
              <p:ext uri="{D42A27DB-BD31-4B8C-83A1-F6EECF244321}">
                <p14:modId xmlns:p14="http://schemas.microsoft.com/office/powerpoint/2010/main" val="2826930276"/>
              </p:ext>
            </p:extLst>
          </p:nvPr>
        </p:nvGraphicFramePr>
        <p:xfrm>
          <a:off x="2801938" y="981075"/>
          <a:ext cx="6162675" cy="5184775"/>
        </p:xfrm>
        <a:graphic>
          <a:graphicData uri="http://schemas.openxmlformats.org/drawingml/2006/table">
            <a:tbl>
              <a:tblPr/>
              <a:tblGrid>
                <a:gridCol w="6162675">
                  <a:extLst>
                    <a:ext uri="{9D8B030D-6E8A-4147-A177-3AD203B41FA5}">
                      <a16:colId xmlns:a16="http://schemas.microsoft.com/office/drawing/2014/main" val="20000"/>
                    </a:ext>
                  </a:extLst>
                </a:gridCol>
              </a:tblGrid>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Comic Sans MS" pitchFamily="66" charset="0"/>
                          <a:cs typeface="Arial" charset="0"/>
                        </a:rPr>
                        <a:t>THE WORDS OF THE PRIEST…</a:t>
                      </a:r>
                    </a:p>
                  </a:txBody>
                  <a:tcPr marL="90000" marR="36000" marT="36000" marB="36000" anchor="ctr" horzOverflow="overflow">
                    <a:lnL cap="flat">
                      <a:noFill/>
                    </a:lnL>
                    <a:lnR cap="flat">
                      <a:noFill/>
                    </a:lnR>
                    <a:lnT w="28575" cap="flat" cmpd="sng" algn="ctr">
                      <a:solidFill>
                        <a:srgbClr val="FF0000"/>
                      </a:solidFill>
                      <a:prstDash val="solid"/>
                      <a:round/>
                      <a:headEnd type="none" w="med" len="med"/>
                      <a:tailEnd type="none" w="med" len="med"/>
                    </a:lnT>
                    <a:lnB>
                      <a:noFill/>
                    </a:lnB>
                    <a:lnTlToBr>
                      <a:noFill/>
                    </a:lnTlToBr>
                    <a:lnBlToTr>
                      <a:noFill/>
                    </a:lnBlToTr>
                    <a:solidFill>
                      <a:srgbClr val="7030A0"/>
                    </a:solidFill>
                  </a:tcPr>
                </a:tc>
                <a:extLst>
                  <a:ext uri="{0D108BD9-81ED-4DB2-BD59-A6C34878D82A}">
                    <a16:rowId xmlns:a16="http://schemas.microsoft.com/office/drawing/2014/main" val="10000"/>
                  </a:ext>
                </a:extLst>
              </a:tr>
              <a:tr h="47021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Tx/>
                        <a:buNone/>
                        <a:tabLst/>
                      </a:pPr>
                      <a:r>
                        <a:rPr kumimoji="0" lang="en-US" sz="2000" b="0" i="0" u="none" strike="noStrike" cap="none" normalizeH="0" baseline="0" dirty="0">
                          <a:ln>
                            <a:noFill/>
                          </a:ln>
                          <a:solidFill>
                            <a:schemeClr val="accent6">
                              <a:lumMod val="75000"/>
                            </a:schemeClr>
                          </a:solidFill>
                          <a:effectLst/>
                          <a:latin typeface="Comic Sans MS" pitchFamily="66" charset="0"/>
                          <a:cs typeface="Arial" charset="0"/>
                        </a:rPr>
                        <a:t>After hearing our confession of sins, giving us a penance and hearing our act of contrition, the priest gives us absolution (</a:t>
                      </a:r>
                      <a:r>
                        <a:rPr kumimoji="0" lang="en-US" sz="2000" b="0" i="1" u="none" strike="noStrike" cap="none" normalizeH="0" baseline="0" dirty="0">
                          <a:ln>
                            <a:noFill/>
                          </a:ln>
                          <a:solidFill>
                            <a:schemeClr val="accent6">
                              <a:lumMod val="75000"/>
                            </a:schemeClr>
                          </a:solidFill>
                          <a:effectLst/>
                          <a:latin typeface="Comic Sans MS" pitchFamily="66" charset="0"/>
                          <a:cs typeface="Arial" charset="0"/>
                        </a:rPr>
                        <a:t>forgiveness</a:t>
                      </a:r>
                      <a:r>
                        <a:rPr kumimoji="0" lang="en-US" sz="2000" b="0" i="0" u="none" strike="noStrike" cap="none" normalizeH="0" baseline="0" dirty="0">
                          <a:ln>
                            <a:noFill/>
                          </a:ln>
                          <a:solidFill>
                            <a:schemeClr val="accent6">
                              <a:lumMod val="75000"/>
                            </a:schemeClr>
                          </a:solidFill>
                          <a:effectLst/>
                          <a:latin typeface="Comic Sans MS" pitchFamily="66" charset="0"/>
                          <a:cs typeface="Arial" charset="0"/>
                        </a:rPr>
                        <a:t>):</a:t>
                      </a:r>
                    </a:p>
                    <a:p>
                      <a:pPr marL="0" marR="0" lvl="0" indent="0" algn="ctr" defTabSz="914400" rtl="0" eaLnBrk="1" fontAlgn="base" latinLnBrk="0" hangingPunct="1">
                        <a:lnSpc>
                          <a:spcPct val="100000"/>
                        </a:lnSpc>
                        <a:spcBef>
                          <a:spcPct val="75000"/>
                        </a:spcBef>
                        <a:spcAft>
                          <a:spcPct val="0"/>
                        </a:spcAft>
                        <a:buClr>
                          <a:srgbClr val="FF0000"/>
                        </a:buClr>
                        <a:buSzTx/>
                        <a:buFontTx/>
                        <a:buNone/>
                        <a:tabLst/>
                      </a:pPr>
                      <a:r>
                        <a:rPr kumimoji="0" lang="en-US" sz="2000" b="0" i="1" u="none" strike="noStrike" cap="none" normalizeH="0" baseline="0" dirty="0">
                          <a:ln>
                            <a:noFill/>
                          </a:ln>
                          <a:solidFill>
                            <a:srgbClr val="7030A0"/>
                          </a:solidFill>
                          <a:effectLst/>
                          <a:latin typeface="Comic Sans MS" pitchFamily="66" charset="0"/>
                          <a:cs typeface="Arial" charset="0"/>
                        </a:rPr>
                        <a:t>God, the Father of mercies, through the death and resurrection of his Son has reconciled the world to himself and sent the Holy Spirit among us for the forgiveness of sins; through the ministry of the Church may God grant you pardon and peace, and I absolve you from your sins in the name of the Father, and of the Son, and of the Holy Spirit.</a:t>
                      </a:r>
                    </a:p>
                    <a:p>
                      <a:pPr marL="0" marR="0" lvl="0" indent="0" algn="ctr" defTabSz="914400" rtl="0" eaLnBrk="1" fontAlgn="base" latinLnBrk="0" hangingPunct="1">
                        <a:lnSpc>
                          <a:spcPct val="100000"/>
                        </a:lnSpc>
                        <a:spcBef>
                          <a:spcPct val="0"/>
                        </a:spcBef>
                        <a:spcAft>
                          <a:spcPct val="0"/>
                        </a:spcAft>
                        <a:buClr>
                          <a:srgbClr val="FF0000"/>
                        </a:buClr>
                        <a:buSzTx/>
                        <a:buFontTx/>
                        <a:buNone/>
                        <a:tabLst/>
                      </a:pPr>
                      <a:r>
                        <a:rPr kumimoji="0" lang="en-US" sz="2000" b="0" i="1" u="none" strike="noStrike" cap="none" normalizeH="0" baseline="0" dirty="0">
                          <a:ln>
                            <a:noFill/>
                          </a:ln>
                          <a:solidFill>
                            <a:srgbClr val="7030A0"/>
                          </a:solidFill>
                          <a:effectLst/>
                          <a:latin typeface="Comic Sans MS" pitchFamily="66" charset="0"/>
                          <a:cs typeface="Arial" charset="0"/>
                        </a:rPr>
                        <a:t>Amen</a:t>
                      </a:r>
                      <a:r>
                        <a:rPr kumimoji="0" lang="en-US" sz="2000" b="0" i="0" u="none" strike="noStrike" cap="none" normalizeH="0" baseline="0" dirty="0">
                          <a:ln>
                            <a:noFill/>
                          </a:ln>
                          <a:solidFill>
                            <a:schemeClr val="tx1"/>
                          </a:solidFill>
                          <a:effectLst/>
                          <a:latin typeface="Comic Sans MS" pitchFamily="66" charset="0"/>
                          <a:cs typeface="Arial" charset="0"/>
                        </a:rPr>
                        <a:t> </a:t>
                      </a:r>
                    </a:p>
                  </a:txBody>
                  <a:tcPr marL="36000" marR="36000" marT="36000" marB="36000" anchor="ctr" horzOverflow="overflow">
                    <a:lnL cap="flat">
                      <a:noFill/>
                    </a:lnL>
                    <a:lnR cap="flat">
                      <a:noFill/>
                    </a:lnR>
                    <a:lnT>
                      <a:noFill/>
                    </a:lnT>
                    <a:lnB w="28575" cap="flat" cmpd="sng" algn="ctr">
                      <a:solidFill>
                        <a:srgbClr val="FF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hlinkClick r:id="" action="ppaction://noaction" highlightClick="1"/>
          </p:cNvPr>
          <p:cNvSpPr>
            <a:spLocks noChangeArrowheads="1"/>
          </p:cNvSpPr>
          <p:nvPr/>
        </p:nvSpPr>
        <p:spPr bwMode="auto">
          <a:xfrm>
            <a:off x="179388" y="188913"/>
            <a:ext cx="4392612" cy="576262"/>
          </a:xfrm>
          <a:prstGeom prst="actionButtonBlank">
            <a:avLst/>
          </a:prstGeom>
          <a:solidFill>
            <a:srgbClr val="FFE1E3"/>
          </a:solidFill>
          <a:ln w="9525">
            <a:noFill/>
            <a:miter lim="800000"/>
            <a:headEnd/>
            <a:tailEnd/>
          </a:ln>
        </p:spPr>
        <p:txBody>
          <a:bodyPr wrap="none" anchor="ctr"/>
          <a:lstStyle/>
          <a:p>
            <a:pPr>
              <a:spcBef>
                <a:spcPct val="20000"/>
              </a:spcBef>
            </a:pPr>
            <a:r>
              <a:rPr lang="en-US" dirty="0">
                <a:solidFill>
                  <a:schemeClr val="accent6">
                    <a:lumMod val="75000"/>
                  </a:schemeClr>
                </a:solidFill>
                <a:latin typeface="Comic Sans MS" pitchFamily="66" charset="0"/>
              </a:rPr>
              <a:t>Discussion questions… </a:t>
            </a:r>
          </a:p>
        </p:txBody>
      </p:sp>
      <p:pic>
        <p:nvPicPr>
          <p:cNvPr id="13316" name="Picture 6"/>
          <p:cNvPicPr>
            <a:picLocks noChangeAspect="1" noChangeArrowheads="1"/>
          </p:cNvPicPr>
          <p:nvPr/>
        </p:nvPicPr>
        <p:blipFill>
          <a:blip r:embed="rId2" cstate="print"/>
          <a:srcRect/>
          <a:stretch>
            <a:fillRect/>
          </a:stretch>
        </p:blipFill>
        <p:spPr bwMode="auto">
          <a:xfrm>
            <a:off x="7305675" y="258763"/>
            <a:ext cx="1600200" cy="371475"/>
          </a:xfrm>
          <a:prstGeom prst="rect">
            <a:avLst/>
          </a:prstGeom>
          <a:noFill/>
          <a:ln w="9525">
            <a:noFill/>
            <a:miter lim="800000"/>
            <a:headEnd/>
            <a:tailEnd/>
          </a:ln>
        </p:spPr>
      </p:pic>
      <p:graphicFrame>
        <p:nvGraphicFramePr>
          <p:cNvPr id="24595" name="Group 19"/>
          <p:cNvGraphicFramePr>
            <a:graphicFrameLocks noGrp="1"/>
          </p:cNvGraphicFramePr>
          <p:nvPr>
            <p:extLst>
              <p:ext uri="{D42A27DB-BD31-4B8C-83A1-F6EECF244321}">
                <p14:modId xmlns:p14="http://schemas.microsoft.com/office/powerpoint/2010/main" val="3801839791"/>
              </p:ext>
            </p:extLst>
          </p:nvPr>
        </p:nvGraphicFramePr>
        <p:xfrm>
          <a:off x="3189580" y="1772816"/>
          <a:ext cx="5546725" cy="4266838"/>
        </p:xfrm>
        <a:graphic>
          <a:graphicData uri="http://schemas.openxmlformats.org/drawingml/2006/table">
            <a:tbl>
              <a:tblPr/>
              <a:tblGrid>
                <a:gridCol w="5546725">
                  <a:extLst>
                    <a:ext uri="{9D8B030D-6E8A-4147-A177-3AD203B41FA5}">
                      <a16:colId xmlns:a16="http://schemas.microsoft.com/office/drawing/2014/main" val="20000"/>
                    </a:ext>
                  </a:extLst>
                </a:gridCol>
              </a:tblGrid>
              <a:tr h="1773238">
                <a:tc>
                  <a:txBody>
                    <a:bodyPr/>
                    <a:lstStyle/>
                    <a:p>
                      <a:pPr marL="363538" marR="0" lvl="0" indent="-363538" algn="l" defTabSz="914400" rtl="0" eaLnBrk="1" fontAlgn="base" latinLnBrk="0" hangingPunct="1">
                        <a:lnSpc>
                          <a:spcPct val="100000"/>
                        </a:lnSpc>
                        <a:spcBef>
                          <a:spcPct val="20000"/>
                        </a:spcBef>
                        <a:spcAft>
                          <a:spcPct val="0"/>
                        </a:spcAft>
                        <a:buClr>
                          <a:srgbClr val="FF0000"/>
                        </a:buClr>
                        <a:buSzTx/>
                        <a:buFontTx/>
                        <a:buChar char="•"/>
                        <a:tabLst/>
                      </a:pPr>
                      <a:r>
                        <a:rPr kumimoji="0" lang="en-US" sz="2800" b="0" i="0" u="none" strike="noStrike" cap="none" normalizeH="0" baseline="0" dirty="0">
                          <a:ln>
                            <a:noFill/>
                          </a:ln>
                          <a:solidFill>
                            <a:srgbClr val="7030A0"/>
                          </a:solidFill>
                          <a:effectLst/>
                          <a:latin typeface="Comic Sans MS" pitchFamily="66" charset="0"/>
                          <a:cs typeface="Arial" charset="0"/>
                        </a:rPr>
                        <a:t>Discuss why God has given us the gift of the sacrament of Confession.</a:t>
                      </a:r>
                    </a:p>
                  </a:txBody>
                  <a:tcPr marL="90000" marR="90000" marT="180000" marB="180000" anchor="ctr" horzOverflow="overflow">
                    <a:lnL cap="flat">
                      <a:noFill/>
                    </a:lnL>
                    <a:lnR cap="flat">
                      <a:noFill/>
                    </a:lnR>
                    <a:lnT cap="flat">
                      <a:noFill/>
                    </a:lnT>
                    <a:lnB>
                      <a:noFill/>
                    </a:lnB>
                    <a:lnTlToBr>
                      <a:noFill/>
                    </a:lnTlToBr>
                    <a:lnBlToTr>
                      <a:noFill/>
                    </a:lnBlToTr>
                    <a:solidFill>
                      <a:srgbClr val="FFCCFF"/>
                    </a:solidFill>
                  </a:tcPr>
                </a:tc>
                <a:extLst>
                  <a:ext uri="{0D108BD9-81ED-4DB2-BD59-A6C34878D82A}">
                    <a16:rowId xmlns:a16="http://schemas.microsoft.com/office/drawing/2014/main" val="10000"/>
                  </a:ext>
                </a:extLst>
              </a:tr>
              <a:tr h="1228725">
                <a:tc>
                  <a:txBody>
                    <a:bodyPr/>
                    <a:lstStyle/>
                    <a:p>
                      <a:pPr marL="363538" marR="0" lvl="0" indent="-363538" algn="l" defTabSz="914400" rtl="0" eaLnBrk="1" fontAlgn="base" latinLnBrk="0" hangingPunct="1">
                        <a:lnSpc>
                          <a:spcPct val="100000"/>
                        </a:lnSpc>
                        <a:spcBef>
                          <a:spcPct val="20000"/>
                        </a:spcBef>
                        <a:spcAft>
                          <a:spcPct val="0"/>
                        </a:spcAft>
                        <a:buClr>
                          <a:srgbClr val="FF0000"/>
                        </a:buClr>
                        <a:buSzTx/>
                        <a:buFontTx/>
                        <a:buChar char="•"/>
                        <a:tabLst/>
                      </a:pPr>
                      <a:r>
                        <a:rPr kumimoji="0" lang="en-GB" sz="2800" b="0" i="0" u="none" strike="noStrike" cap="none" normalizeH="0" baseline="0" dirty="0">
                          <a:ln>
                            <a:noFill/>
                          </a:ln>
                          <a:solidFill>
                            <a:srgbClr val="7030A0"/>
                          </a:solidFill>
                          <a:effectLst/>
                          <a:latin typeface="Comic Sans MS" pitchFamily="66" charset="0"/>
                          <a:cs typeface="Arial" charset="0"/>
                        </a:rPr>
                        <a:t>Discuss why being sorry, confession of sins and trying to repair the damage of sin are all important parts of receiving the sacrament.</a:t>
                      </a:r>
                      <a:endParaRPr kumimoji="0" lang="en-US" sz="2800" b="0" i="0" u="none" strike="noStrike" cap="none" normalizeH="0" baseline="0" dirty="0">
                        <a:ln>
                          <a:noFill/>
                        </a:ln>
                        <a:solidFill>
                          <a:srgbClr val="7030A0"/>
                        </a:solidFill>
                        <a:effectLst/>
                        <a:latin typeface="Comic Sans MS" pitchFamily="66" charset="0"/>
                        <a:cs typeface="Arial" charset="0"/>
                      </a:endParaRPr>
                    </a:p>
                  </a:txBody>
                  <a:tcPr marL="90000" marR="90000" marT="180000" marB="180000" anchor="ctr" horzOverflow="overflow">
                    <a:lnL cap="flat">
                      <a:noFill/>
                    </a:lnL>
                    <a:lnR cap="flat">
                      <a:noFill/>
                    </a:lnR>
                    <a:lnT>
                      <a:noFill/>
                    </a:lnT>
                    <a:lnB cap="flat">
                      <a:noFill/>
                    </a:lnB>
                    <a:lnTlToBr>
                      <a:noFill/>
                    </a:lnTlToBr>
                    <a:lnBlToTr>
                      <a:noFill/>
                    </a:lnBlToTr>
                    <a:solidFill>
                      <a:srgbClr val="FFCCFF"/>
                    </a:solidFill>
                  </a:tcPr>
                </a:tc>
                <a:extLst>
                  <a:ext uri="{0D108BD9-81ED-4DB2-BD59-A6C34878D82A}">
                    <a16:rowId xmlns:a16="http://schemas.microsoft.com/office/drawing/2014/main" val="10001"/>
                  </a:ext>
                </a:extLst>
              </a:tr>
            </a:tbl>
          </a:graphicData>
        </a:graphic>
      </p:graphicFrame>
      <p:sp>
        <p:nvSpPr>
          <p:cNvPr id="13320" name="Rectangle 14"/>
          <p:cNvSpPr>
            <a:spLocks noChangeArrowheads="1"/>
          </p:cNvSpPr>
          <p:nvPr/>
        </p:nvSpPr>
        <p:spPr bwMode="auto">
          <a:xfrm>
            <a:off x="3286125" y="1285875"/>
            <a:ext cx="4824413" cy="369888"/>
          </a:xfrm>
          <a:prstGeom prst="rect">
            <a:avLst/>
          </a:prstGeom>
          <a:solidFill>
            <a:srgbClr val="7030A0"/>
          </a:solidFill>
          <a:ln w="9525">
            <a:noFill/>
            <a:miter lim="800000"/>
            <a:headEnd/>
            <a:tailEnd/>
          </a:ln>
        </p:spPr>
        <p:txBody>
          <a:bodyPr anchor="ctr">
            <a:spAutoFit/>
          </a:bodyPr>
          <a:lstStyle/>
          <a:p>
            <a:r>
              <a:rPr lang="en-US" dirty="0">
                <a:solidFill>
                  <a:schemeClr val="bg1"/>
                </a:solidFill>
                <a:latin typeface="Comic Sans MS" pitchFamily="66" charset="0"/>
              </a:rPr>
              <a:t>Select one or more of the following:</a:t>
            </a:r>
          </a:p>
        </p:txBody>
      </p:sp>
      <p:pic>
        <p:nvPicPr>
          <p:cNvPr id="13321" name="Picture 15" descr="2561 M4"/>
          <p:cNvPicPr>
            <a:picLocks noChangeAspect="1" noChangeArrowheads="1"/>
          </p:cNvPicPr>
          <p:nvPr/>
        </p:nvPicPr>
        <p:blipFill>
          <a:blip r:embed="rId3" cstate="print"/>
          <a:srcRect l="572"/>
          <a:stretch>
            <a:fillRect/>
          </a:stretch>
        </p:blipFill>
        <p:spPr bwMode="auto">
          <a:xfrm>
            <a:off x="395536" y="980728"/>
            <a:ext cx="2476500" cy="5218113"/>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332" y="307902"/>
            <a:ext cx="6552728" cy="800219"/>
          </a:xfrm>
          <a:prstGeom prst="rect">
            <a:avLst/>
          </a:prstGeom>
          <a:solidFill>
            <a:srgbClr val="7030A0"/>
          </a:solidFill>
        </p:spPr>
        <p:txBody>
          <a:bodyPr wrap="square" rtlCol="0">
            <a:spAutoFit/>
          </a:bodyPr>
          <a:lstStyle/>
          <a:p>
            <a:r>
              <a:rPr lang="en-GB" sz="2800" dirty="0">
                <a:solidFill>
                  <a:schemeClr val="bg1"/>
                </a:solidFill>
                <a:latin typeface="Comic Sans MS" panose="030F0702030302020204" pitchFamily="66" charset="0"/>
              </a:rPr>
              <a:t>Penitential Service</a:t>
            </a:r>
          </a:p>
          <a:p>
            <a:endParaRPr lang="en-GB" dirty="0"/>
          </a:p>
        </p:txBody>
      </p:sp>
      <p:sp>
        <p:nvSpPr>
          <p:cNvPr id="4" name="TextBox 3"/>
          <p:cNvSpPr txBox="1"/>
          <p:nvPr/>
        </p:nvSpPr>
        <p:spPr>
          <a:xfrm>
            <a:off x="407750" y="1916832"/>
            <a:ext cx="8281312" cy="4093428"/>
          </a:xfrm>
          <a:prstGeom prst="rect">
            <a:avLst/>
          </a:prstGeom>
          <a:solidFill>
            <a:srgbClr val="FFCCFF"/>
          </a:solidFill>
        </p:spPr>
        <p:txBody>
          <a:bodyPr wrap="square" rtlCol="0">
            <a:spAutoFit/>
          </a:bodyPr>
          <a:lstStyle/>
          <a:p>
            <a:pPr algn="ctr"/>
            <a:r>
              <a:rPr lang="en-GB" sz="2000" dirty="0">
                <a:solidFill>
                  <a:srgbClr val="7030A0"/>
                </a:solidFill>
                <a:latin typeface="Comic Sans MS" panose="030F0702030302020204" pitchFamily="66" charset="0"/>
              </a:rPr>
              <a:t>This year we will be having a Penitential service, where all of the children will make their First Confession on the same evening. </a:t>
            </a:r>
          </a:p>
          <a:p>
            <a:pPr algn="ctr"/>
            <a:endParaRPr lang="en-GB" sz="2000" dirty="0">
              <a:solidFill>
                <a:srgbClr val="7030A0"/>
              </a:solidFill>
              <a:latin typeface="Comic Sans MS" panose="030F0702030302020204" pitchFamily="66" charset="0"/>
            </a:endParaRPr>
          </a:p>
          <a:p>
            <a:pPr algn="ctr"/>
            <a:r>
              <a:rPr lang="en-GB" sz="2000" dirty="0">
                <a:solidFill>
                  <a:srgbClr val="7030A0"/>
                </a:solidFill>
                <a:latin typeface="Comic Sans MS" panose="030F0702030302020204" pitchFamily="66" charset="0"/>
              </a:rPr>
              <a:t>During the service the children will be invited one at a time to one side of the altar to make their First Confession; a visiting Priest will be helping Father John during this service. </a:t>
            </a:r>
          </a:p>
          <a:p>
            <a:pPr algn="ctr"/>
            <a:endParaRPr lang="en-GB" sz="2000" dirty="0">
              <a:solidFill>
                <a:srgbClr val="7030A0"/>
              </a:solidFill>
              <a:latin typeface="Comic Sans MS" panose="030F0702030302020204" pitchFamily="66" charset="0"/>
            </a:endParaRPr>
          </a:p>
          <a:p>
            <a:pPr algn="ctr"/>
            <a:r>
              <a:rPr lang="en-GB" sz="2000" dirty="0">
                <a:solidFill>
                  <a:srgbClr val="7030A0"/>
                </a:solidFill>
                <a:latin typeface="Comic Sans MS" panose="030F0702030302020204" pitchFamily="66" charset="0"/>
              </a:rPr>
              <a:t>The pages in the ‘Jesus comes to me’ booklet will be really helpful in preparing your children for the sacrament, especially the section on the ‘examination of conscience’.  </a:t>
            </a:r>
          </a:p>
          <a:p>
            <a:pPr algn="ctr"/>
            <a:endParaRPr lang="en-GB" sz="2000" dirty="0">
              <a:solidFill>
                <a:srgbClr val="7030A0"/>
              </a:solidFill>
              <a:latin typeface="Comic Sans MS" panose="030F0702030302020204" pitchFamily="66" charset="0"/>
            </a:endParaRPr>
          </a:p>
          <a:p>
            <a:pPr algn="ctr"/>
            <a:r>
              <a:rPr lang="en-GB" sz="2000" dirty="0">
                <a:solidFill>
                  <a:srgbClr val="7030A0"/>
                </a:solidFill>
                <a:latin typeface="Comic Sans MS" panose="030F0702030302020204" pitchFamily="66" charset="0"/>
              </a:rPr>
              <a:t>Miss Gilbert, Father John and myself will also help to prepare the children for this service. </a:t>
            </a:r>
          </a:p>
        </p:txBody>
      </p:sp>
      <p:pic>
        <p:nvPicPr>
          <p:cNvPr id="3" name="Picture 2"/>
          <p:cNvPicPr>
            <a:picLocks noChangeAspect="1"/>
          </p:cNvPicPr>
          <p:nvPr/>
        </p:nvPicPr>
        <p:blipFill>
          <a:blip r:embed="rId2"/>
          <a:stretch>
            <a:fillRect/>
          </a:stretch>
        </p:blipFill>
        <p:spPr>
          <a:xfrm>
            <a:off x="6952689" y="0"/>
            <a:ext cx="1728192" cy="1728192"/>
          </a:xfrm>
          <a:prstGeom prst="rect">
            <a:avLst/>
          </a:prstGeom>
        </p:spPr>
      </p:pic>
    </p:spTree>
    <p:extLst>
      <p:ext uri="{BB962C8B-B14F-4D97-AF65-F5344CB8AC3E}">
        <p14:creationId xmlns:p14="http://schemas.microsoft.com/office/powerpoint/2010/main" val="154450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83985" y="548680"/>
            <a:ext cx="8229600" cy="562074"/>
          </a:xfrm>
          <a:solidFill>
            <a:srgbClr val="7030A0"/>
          </a:solidFill>
        </p:spPr>
        <p:txBody>
          <a:bodyPr/>
          <a:lstStyle/>
          <a:p>
            <a:pPr algn="l" eaLnBrk="1" hangingPunct="1"/>
            <a:r>
              <a:rPr lang="en-GB" sz="2400" b="1" dirty="0">
                <a:solidFill>
                  <a:schemeClr val="bg1"/>
                </a:solidFill>
                <a:latin typeface="Comic Sans MS" pitchFamily="66" charset="0"/>
              </a:rPr>
              <a:t>Concluding prayer…</a:t>
            </a:r>
          </a:p>
        </p:txBody>
      </p:sp>
      <p:sp>
        <p:nvSpPr>
          <p:cNvPr id="18435" name="Rectangle 3"/>
          <p:cNvSpPr>
            <a:spLocks noGrp="1" noChangeArrowheads="1"/>
          </p:cNvSpPr>
          <p:nvPr>
            <p:ph type="body" idx="1"/>
          </p:nvPr>
        </p:nvSpPr>
        <p:spPr>
          <a:xfrm>
            <a:off x="457200" y="1196975"/>
            <a:ext cx="8229600" cy="4929188"/>
          </a:xfrm>
          <a:solidFill>
            <a:srgbClr val="FFCCFF"/>
          </a:solidFill>
        </p:spPr>
        <p:txBody>
          <a:bodyPr/>
          <a:lstStyle/>
          <a:p>
            <a:pPr marL="0" indent="0" algn="ctr" eaLnBrk="1" hangingPunct="1">
              <a:lnSpc>
                <a:spcPct val="80000"/>
              </a:lnSpc>
              <a:buNone/>
            </a:pPr>
            <a:r>
              <a:rPr lang="en-GB" sz="2000" dirty="0">
                <a:solidFill>
                  <a:schemeClr val="accent6">
                    <a:lumMod val="75000"/>
                  </a:schemeClr>
                </a:solidFill>
                <a:latin typeface="Comic Sans MS" pitchFamily="66" charset="0"/>
              </a:rPr>
              <a:t>Loving God, look upon these children who were brought to you in Baptism. They are continuing their journey as they prepare to receive your peace through the Sacraments of Reconciliation and Holy Communion. On their journey, they are discovering more and more how much you love them. But they, like all of us, find it hard sometimes to love you as you love them.</a:t>
            </a:r>
          </a:p>
          <a:p>
            <a:pPr algn="ctr" eaLnBrk="1" hangingPunct="1">
              <a:lnSpc>
                <a:spcPct val="80000"/>
              </a:lnSpc>
              <a:buFontTx/>
              <a:buNone/>
            </a:pPr>
            <a:endParaRPr lang="en-GB" sz="2000" dirty="0">
              <a:solidFill>
                <a:schemeClr val="accent6">
                  <a:lumMod val="75000"/>
                </a:schemeClr>
              </a:solidFill>
              <a:latin typeface="Comic Sans MS" pitchFamily="66" charset="0"/>
            </a:endParaRPr>
          </a:p>
          <a:p>
            <a:pPr algn="ctr" eaLnBrk="1" hangingPunct="1">
              <a:lnSpc>
                <a:spcPct val="80000"/>
              </a:lnSpc>
              <a:buFontTx/>
              <a:buNone/>
            </a:pPr>
            <a:r>
              <a:rPr lang="en-GB" sz="2000" dirty="0">
                <a:solidFill>
                  <a:schemeClr val="accent6">
                    <a:lumMod val="75000"/>
                  </a:schemeClr>
                </a:solidFill>
                <a:latin typeface="Comic Sans MS" pitchFamily="66" charset="0"/>
              </a:rPr>
              <a:t>	They know that Jesus, your son, teaches them to love one another, and that he died on the cross because he loves us all so much. As they prepare to receive the Sacrament of Reconciliation, they want to give their hearts to Jesus and live as he asks.</a:t>
            </a:r>
          </a:p>
          <a:p>
            <a:pPr algn="ctr" eaLnBrk="1" hangingPunct="1">
              <a:lnSpc>
                <a:spcPct val="80000"/>
              </a:lnSpc>
              <a:buFontTx/>
              <a:buNone/>
            </a:pPr>
            <a:endParaRPr lang="en-GB" sz="2000" dirty="0">
              <a:solidFill>
                <a:schemeClr val="accent6">
                  <a:lumMod val="75000"/>
                </a:schemeClr>
              </a:solidFill>
              <a:latin typeface="Comic Sans MS" pitchFamily="66" charset="0"/>
            </a:endParaRPr>
          </a:p>
          <a:p>
            <a:pPr algn="ctr" eaLnBrk="1" hangingPunct="1">
              <a:lnSpc>
                <a:spcPct val="80000"/>
              </a:lnSpc>
              <a:buFontTx/>
              <a:buNone/>
            </a:pPr>
            <a:r>
              <a:rPr lang="en-GB" sz="2000" dirty="0">
                <a:solidFill>
                  <a:schemeClr val="accent6">
                    <a:lumMod val="75000"/>
                  </a:schemeClr>
                </a:solidFill>
                <a:latin typeface="Comic Sans MS" pitchFamily="66" charset="0"/>
              </a:rPr>
              <a:t>	Help them to live out your word and give them the peace that comes from you. Give them the strength they need to follow Jesus and to live in peace with their sisters and brothers. We ask this through Jesus Christ, Our Lord.</a:t>
            </a:r>
          </a:p>
          <a:p>
            <a:pPr algn="ctr" eaLnBrk="1" hangingPunct="1">
              <a:lnSpc>
                <a:spcPct val="80000"/>
              </a:lnSpc>
              <a:buFontTx/>
              <a:buNone/>
            </a:pPr>
            <a:r>
              <a:rPr lang="en-GB" sz="2000" dirty="0">
                <a:solidFill>
                  <a:schemeClr val="accent6">
                    <a:lumMod val="75000"/>
                  </a:schemeClr>
                </a:solidFill>
                <a:latin typeface="Comic Sans MS" pitchFamily="66" charset="0"/>
              </a:rPr>
              <a:t>	Amen.</a:t>
            </a:r>
          </a:p>
          <a:p>
            <a:pPr eaLnBrk="1" hangingPunct="1">
              <a:lnSpc>
                <a:spcPct val="80000"/>
              </a:lnSpc>
              <a:buFontTx/>
              <a:buNone/>
            </a:pPr>
            <a:endParaRPr lang="en-GB" sz="2000" b="1" dirty="0">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11560" y="1268760"/>
            <a:ext cx="8077200" cy="1879352"/>
          </a:xfrm>
          <a:solidFill>
            <a:srgbClr val="FFCCFF"/>
          </a:solidFill>
        </p:spPr>
        <p:txBody>
          <a:bodyPr anchor="b" anchorCtr="1"/>
          <a:lstStyle/>
          <a:p>
            <a:pPr eaLnBrk="1" hangingPunct="1">
              <a:defRPr/>
            </a:pPr>
            <a:r>
              <a:rPr lang="en-US" sz="3600" b="1" dirty="0">
                <a:solidFill>
                  <a:schemeClr val="accent6">
                    <a:lumMod val="75000"/>
                  </a:schemeClr>
                </a:solidFill>
                <a:effectLst>
                  <a:outerShdw blurRad="38100" dist="38100" dir="2700000" algn="tl">
                    <a:srgbClr val="C0C0C0"/>
                  </a:outerShdw>
                </a:effectLst>
                <a:latin typeface="Comic Sans MS" pitchFamily="66" charset="0"/>
              </a:rPr>
              <a:t>Thank you for your time and for your commitment to your child’s spiritual development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399" y="3356993"/>
            <a:ext cx="2119127" cy="2232248"/>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78098"/>
          </a:xfrm>
          <a:solidFill>
            <a:srgbClr val="7030A0"/>
          </a:solidFill>
        </p:spPr>
        <p:txBody>
          <a:bodyPr/>
          <a:lstStyle/>
          <a:p>
            <a:pPr algn="l" eaLnBrk="1" hangingPunct="1"/>
            <a:r>
              <a:rPr lang="en-GB" sz="3200" b="1" dirty="0">
                <a:solidFill>
                  <a:schemeClr val="bg1"/>
                </a:solidFill>
                <a:latin typeface="Comic Sans MS" pitchFamily="66" charset="0"/>
              </a:rPr>
              <a:t>Opening Reflection</a:t>
            </a:r>
          </a:p>
        </p:txBody>
      </p:sp>
      <p:sp>
        <p:nvSpPr>
          <p:cNvPr id="3075" name="Rectangle 3"/>
          <p:cNvSpPr>
            <a:spLocks noGrp="1" noChangeArrowheads="1"/>
          </p:cNvSpPr>
          <p:nvPr>
            <p:ph type="body" idx="1"/>
          </p:nvPr>
        </p:nvSpPr>
        <p:spPr>
          <a:xfrm>
            <a:off x="457200" y="1268760"/>
            <a:ext cx="8229600" cy="4853136"/>
          </a:xfrm>
          <a:solidFill>
            <a:srgbClr val="FFCCFF"/>
          </a:solidFill>
        </p:spPr>
        <p:txBody>
          <a:bodyPr/>
          <a:lstStyle/>
          <a:p>
            <a:pPr lvl="1" eaLnBrk="1" hangingPunct="1">
              <a:lnSpc>
                <a:spcPct val="80000"/>
              </a:lnSpc>
              <a:buFontTx/>
              <a:buNone/>
            </a:pPr>
            <a:r>
              <a:rPr lang="en-GB" sz="1800" b="1" dirty="0">
                <a:latin typeface="Comic Sans MS" pitchFamily="66" charset="0"/>
              </a:rPr>
              <a:t>	</a:t>
            </a:r>
            <a:r>
              <a:rPr lang="en-GB" sz="1800" b="1" dirty="0">
                <a:solidFill>
                  <a:srgbClr val="7030A0"/>
                </a:solidFill>
                <a:latin typeface="Comic Sans MS" pitchFamily="66" charset="0"/>
              </a:rPr>
              <a:t>A reading from the Holy Gospel according to Saint Luke.</a:t>
            </a:r>
          </a:p>
          <a:p>
            <a:pPr lvl="1" eaLnBrk="1" hangingPunct="1">
              <a:lnSpc>
                <a:spcPct val="80000"/>
              </a:lnSpc>
              <a:buFontTx/>
              <a:buNone/>
            </a:pPr>
            <a:r>
              <a:rPr lang="en-GB" sz="1800" dirty="0">
                <a:solidFill>
                  <a:srgbClr val="7030A0"/>
                </a:solidFill>
                <a:latin typeface="Comic Sans MS" pitchFamily="66" charset="0"/>
              </a:rPr>
              <a:t>	(Luke 15: 4- 7 – adapted)</a:t>
            </a:r>
          </a:p>
          <a:p>
            <a:pPr lvl="1" eaLnBrk="1" hangingPunct="1">
              <a:lnSpc>
                <a:spcPct val="80000"/>
              </a:lnSpc>
              <a:buFontTx/>
              <a:buNone/>
            </a:pPr>
            <a:r>
              <a:rPr lang="en-GB" sz="1800" dirty="0">
                <a:solidFill>
                  <a:srgbClr val="7030A0"/>
                </a:solidFill>
                <a:latin typeface="Comic Sans MS" pitchFamily="66" charset="0"/>
              </a:rPr>
              <a:t>		</a:t>
            </a:r>
          </a:p>
          <a:p>
            <a:pPr lvl="1" eaLnBrk="1" hangingPunct="1">
              <a:lnSpc>
                <a:spcPct val="80000"/>
              </a:lnSpc>
              <a:buFontTx/>
              <a:buNone/>
            </a:pPr>
            <a:r>
              <a:rPr lang="en-GB" sz="1800" dirty="0">
                <a:solidFill>
                  <a:srgbClr val="7030A0"/>
                </a:solidFill>
                <a:latin typeface="Comic Sans MS" pitchFamily="66" charset="0"/>
              </a:rPr>
              <a:t>	</a:t>
            </a:r>
            <a:r>
              <a:rPr lang="en-GB" sz="1800" i="1" dirty="0">
                <a:solidFill>
                  <a:srgbClr val="7030A0"/>
                </a:solidFill>
                <a:latin typeface="Comic Sans MS" pitchFamily="66" charset="0"/>
              </a:rPr>
              <a:t>One day, Jesus told this story:</a:t>
            </a:r>
          </a:p>
          <a:p>
            <a:pPr lvl="1" eaLnBrk="1" hangingPunct="1">
              <a:lnSpc>
                <a:spcPct val="80000"/>
              </a:lnSpc>
              <a:buFontTx/>
              <a:buNone/>
            </a:pPr>
            <a:endParaRPr lang="en-GB" sz="1800" dirty="0">
              <a:solidFill>
                <a:srgbClr val="7030A0"/>
              </a:solidFill>
              <a:latin typeface="Comic Sans MS" pitchFamily="66" charset="0"/>
            </a:endParaRPr>
          </a:p>
          <a:p>
            <a:pPr lvl="1" eaLnBrk="1" hangingPunct="1">
              <a:lnSpc>
                <a:spcPct val="80000"/>
              </a:lnSpc>
              <a:buFontTx/>
              <a:buNone/>
            </a:pPr>
            <a:r>
              <a:rPr lang="en-GB" sz="1800" dirty="0">
                <a:solidFill>
                  <a:srgbClr val="7030A0"/>
                </a:solidFill>
                <a:latin typeface="Comic Sans MS" pitchFamily="66" charset="0"/>
              </a:rPr>
              <a:t>	“If one of you had one hundred sheep and one of them gets lost, wouldn’t you leave the other ninety nine in the meadows and go looking for the one that is lost until you have found it?”  </a:t>
            </a:r>
          </a:p>
          <a:p>
            <a:pPr lvl="1" eaLnBrk="1" hangingPunct="1">
              <a:lnSpc>
                <a:spcPct val="80000"/>
              </a:lnSpc>
              <a:buFontTx/>
              <a:buNone/>
            </a:pPr>
            <a:r>
              <a:rPr lang="en-GB" sz="1800" dirty="0">
                <a:solidFill>
                  <a:srgbClr val="7030A0"/>
                </a:solidFill>
                <a:latin typeface="Comic Sans MS" pitchFamily="66" charset="0"/>
              </a:rPr>
              <a:t>	</a:t>
            </a:r>
          </a:p>
          <a:p>
            <a:pPr lvl="1" eaLnBrk="1" hangingPunct="1">
              <a:lnSpc>
                <a:spcPct val="80000"/>
              </a:lnSpc>
              <a:buFontTx/>
              <a:buNone/>
            </a:pPr>
            <a:r>
              <a:rPr lang="en-GB" sz="1800" dirty="0">
                <a:solidFill>
                  <a:srgbClr val="7030A0"/>
                </a:solidFill>
                <a:latin typeface="Comic Sans MS" pitchFamily="66" charset="0"/>
              </a:rPr>
              <a:t>	Once the lost sheep has been found, the shepherd will put it on his shoulders and carry it home with joy. When he gets home, the shepherd will say to his friends and neighbours, “Rejoice with me because my sheep which was lost has been found again.” </a:t>
            </a:r>
          </a:p>
          <a:p>
            <a:pPr lvl="1" eaLnBrk="1" hangingPunct="1">
              <a:lnSpc>
                <a:spcPct val="80000"/>
              </a:lnSpc>
              <a:buFontTx/>
              <a:buNone/>
            </a:pPr>
            <a:r>
              <a:rPr lang="en-GB" sz="1800" dirty="0">
                <a:solidFill>
                  <a:srgbClr val="7030A0"/>
                </a:solidFill>
                <a:latin typeface="Comic Sans MS" pitchFamily="66" charset="0"/>
              </a:rPr>
              <a:t>	And so I tell you, there will be greater joy in heaven for one person who strays away, and later has a change of heart and comes back, than for those people who think they have no need to change. </a:t>
            </a:r>
          </a:p>
          <a:p>
            <a:pPr lvl="1" eaLnBrk="1" hangingPunct="1">
              <a:lnSpc>
                <a:spcPct val="80000"/>
              </a:lnSpc>
              <a:buFontTx/>
              <a:buNone/>
            </a:pPr>
            <a:endParaRPr lang="en-GB" sz="1800" dirty="0">
              <a:solidFill>
                <a:srgbClr val="7030A0"/>
              </a:solidFill>
              <a:latin typeface="Comic Sans MS" pitchFamily="66" charset="0"/>
            </a:endParaRPr>
          </a:p>
          <a:p>
            <a:pPr lvl="1" eaLnBrk="1" hangingPunct="1">
              <a:lnSpc>
                <a:spcPct val="80000"/>
              </a:lnSpc>
              <a:buFontTx/>
              <a:buNone/>
            </a:pPr>
            <a:r>
              <a:rPr lang="en-GB" sz="1800" dirty="0">
                <a:solidFill>
                  <a:srgbClr val="7030A0"/>
                </a:solidFill>
                <a:latin typeface="Comic Sans MS" pitchFamily="66" charset="0"/>
              </a:rPr>
              <a:t>	</a:t>
            </a:r>
            <a:r>
              <a:rPr lang="en-GB" sz="1800" b="1" dirty="0">
                <a:solidFill>
                  <a:srgbClr val="7030A0"/>
                </a:solidFill>
                <a:latin typeface="Comic Sans MS" pitchFamily="66" charset="0"/>
              </a:rPr>
              <a:t>The Gospel of the Lord.</a:t>
            </a:r>
            <a:r>
              <a:rPr lang="en-GB" sz="1800" b="1" dirty="0">
                <a:solidFill>
                  <a:srgbClr val="7030A0"/>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7030A0"/>
          </a:solidFill>
        </p:spPr>
        <p:txBody>
          <a:bodyPr/>
          <a:lstStyle/>
          <a:p>
            <a:pPr algn="l" eaLnBrk="1" hangingPunct="1"/>
            <a:r>
              <a:rPr lang="en-GB" sz="3600" b="1" dirty="0">
                <a:solidFill>
                  <a:schemeClr val="bg1"/>
                </a:solidFill>
                <a:latin typeface="Comic Sans MS" pitchFamily="66" charset="0"/>
              </a:rPr>
              <a:t>Agenda</a:t>
            </a:r>
          </a:p>
        </p:txBody>
      </p:sp>
      <p:sp>
        <p:nvSpPr>
          <p:cNvPr id="4099" name="Rectangle 3"/>
          <p:cNvSpPr>
            <a:spLocks noGrp="1" noChangeArrowheads="1"/>
          </p:cNvSpPr>
          <p:nvPr>
            <p:ph type="body" idx="1"/>
          </p:nvPr>
        </p:nvSpPr>
        <p:spPr>
          <a:xfrm>
            <a:off x="467544" y="1556792"/>
            <a:ext cx="8229600" cy="4896544"/>
          </a:xfrm>
          <a:solidFill>
            <a:srgbClr val="FFCCFF"/>
          </a:solidFill>
        </p:spPr>
        <p:txBody>
          <a:bodyPr/>
          <a:lstStyle/>
          <a:p>
            <a:pPr eaLnBrk="1" hangingPunct="1"/>
            <a:r>
              <a:rPr lang="en-GB" sz="2800" b="1" dirty="0">
                <a:solidFill>
                  <a:schemeClr val="accent6">
                    <a:lumMod val="75000"/>
                  </a:schemeClr>
                </a:solidFill>
                <a:latin typeface="Comic Sans MS" pitchFamily="66" charset="0"/>
              </a:rPr>
              <a:t>preparation in school</a:t>
            </a:r>
          </a:p>
          <a:p>
            <a:pPr eaLnBrk="1" hangingPunct="1"/>
            <a:r>
              <a:rPr lang="en-GB" sz="2800" b="1" dirty="0">
                <a:solidFill>
                  <a:schemeClr val="accent6">
                    <a:lumMod val="75000"/>
                  </a:schemeClr>
                </a:solidFill>
                <a:latin typeface="Comic Sans MS" pitchFamily="66" charset="0"/>
              </a:rPr>
              <a:t>Sacrament of Reconciliation/discussion</a:t>
            </a:r>
          </a:p>
          <a:p>
            <a:pPr eaLnBrk="1" hangingPunct="1"/>
            <a:r>
              <a:rPr lang="en-GB" sz="2800" b="1" dirty="0">
                <a:solidFill>
                  <a:schemeClr val="accent6">
                    <a:lumMod val="75000"/>
                  </a:schemeClr>
                </a:solidFill>
                <a:latin typeface="Comic Sans MS" pitchFamily="66" charset="0"/>
              </a:rPr>
              <a:t>Penitential Service </a:t>
            </a:r>
          </a:p>
          <a:p>
            <a:pPr marL="0" indent="0" eaLnBrk="1" hangingPunct="1">
              <a:buNone/>
            </a:pPr>
            <a:r>
              <a:rPr lang="en-GB" dirty="0">
                <a:solidFill>
                  <a:schemeClr val="accent6">
                    <a:lumMod val="75000"/>
                  </a:schemeClr>
                </a:solidFill>
                <a:latin typeface="Comic Sans MS" pitchFamily="66" charset="0"/>
              </a:rPr>
              <a:t> </a:t>
            </a:r>
            <a:r>
              <a:rPr lang="en-GB" sz="2800" i="1" dirty="0">
                <a:solidFill>
                  <a:schemeClr val="accent6">
                    <a:lumMod val="75000"/>
                  </a:schemeClr>
                </a:solidFill>
                <a:latin typeface="Comic Sans MS" pitchFamily="66" charset="0"/>
              </a:rPr>
              <a:t>Monday 11t</a:t>
            </a:r>
            <a:r>
              <a:rPr lang="en-GB" sz="2800" i="1" baseline="30000" dirty="0">
                <a:solidFill>
                  <a:schemeClr val="accent6">
                    <a:lumMod val="75000"/>
                  </a:schemeClr>
                </a:solidFill>
                <a:latin typeface="Comic Sans MS" pitchFamily="66" charset="0"/>
              </a:rPr>
              <a:t>h</a:t>
            </a:r>
            <a:r>
              <a:rPr lang="en-GB" sz="2800" i="1" dirty="0">
                <a:solidFill>
                  <a:schemeClr val="accent6">
                    <a:lumMod val="75000"/>
                  </a:schemeClr>
                </a:solidFill>
                <a:latin typeface="Comic Sans MS" pitchFamily="66" charset="0"/>
              </a:rPr>
              <a:t> March 2024 @ 5.30pm, in church</a:t>
            </a:r>
          </a:p>
          <a:p>
            <a:pPr eaLnBrk="1" hangingPunct="1"/>
            <a:r>
              <a:rPr lang="en-GB" sz="2800" b="1" dirty="0">
                <a:solidFill>
                  <a:schemeClr val="accent6">
                    <a:lumMod val="75000"/>
                  </a:schemeClr>
                </a:solidFill>
                <a:latin typeface="Comic Sans MS" pitchFamily="66" charset="0"/>
              </a:rPr>
              <a:t>First Holy Communion </a:t>
            </a:r>
          </a:p>
          <a:p>
            <a:pPr marL="0" indent="0" eaLnBrk="1" hangingPunct="1">
              <a:buNone/>
            </a:pPr>
            <a:r>
              <a:rPr lang="en-GB" sz="2800" i="1" dirty="0">
                <a:solidFill>
                  <a:schemeClr val="accent6">
                    <a:lumMod val="75000"/>
                  </a:schemeClr>
                </a:solidFill>
                <a:latin typeface="Comic Sans MS" pitchFamily="66" charset="0"/>
              </a:rPr>
              <a:t>Saturday 11</a:t>
            </a:r>
            <a:r>
              <a:rPr lang="en-GB" sz="2800" i="1" baseline="30000" dirty="0">
                <a:solidFill>
                  <a:schemeClr val="accent6">
                    <a:lumMod val="75000"/>
                  </a:schemeClr>
                </a:solidFill>
                <a:latin typeface="Comic Sans MS" pitchFamily="66" charset="0"/>
              </a:rPr>
              <a:t>th</a:t>
            </a:r>
            <a:r>
              <a:rPr lang="en-GB" sz="2800" i="1" dirty="0">
                <a:solidFill>
                  <a:schemeClr val="accent6">
                    <a:lumMod val="75000"/>
                  </a:schemeClr>
                </a:solidFill>
                <a:latin typeface="Comic Sans MS" pitchFamily="66" charset="0"/>
              </a:rPr>
              <a:t> May 11.00am </a:t>
            </a:r>
            <a:endParaRPr lang="en-GB" dirty="0">
              <a:solidFill>
                <a:schemeClr val="accent6">
                  <a:lumMod val="75000"/>
                </a:schemeClr>
              </a:solidFill>
              <a:latin typeface="Comic Sans MS" pitchFamily="66" charset="0"/>
            </a:endParaRPr>
          </a:p>
          <a:p>
            <a:pPr eaLnBrk="1" hangingPunct="1"/>
            <a:r>
              <a:rPr lang="en-GB" sz="2800" b="1" dirty="0">
                <a:solidFill>
                  <a:schemeClr val="accent6">
                    <a:lumMod val="75000"/>
                  </a:schemeClr>
                </a:solidFill>
                <a:latin typeface="Comic Sans MS" pitchFamily="66" charset="0"/>
              </a:rPr>
              <a:t>Photographs, on the day, after the service</a:t>
            </a:r>
          </a:p>
          <a:p>
            <a:pPr eaLnBrk="1" hangingPunct="1"/>
            <a:r>
              <a:rPr lang="en-GB" sz="2800" b="1" dirty="0">
                <a:solidFill>
                  <a:schemeClr val="accent6">
                    <a:lumMod val="75000"/>
                  </a:schemeClr>
                </a:solidFill>
                <a:latin typeface="Comic Sans MS" pitchFamily="66" charset="0"/>
              </a:rPr>
              <a:t>questions</a:t>
            </a:r>
          </a:p>
          <a:p>
            <a:pPr eaLnBrk="1" hangingPunct="1"/>
            <a:r>
              <a:rPr lang="en-GB" sz="2800" b="1" dirty="0">
                <a:solidFill>
                  <a:schemeClr val="accent6">
                    <a:lumMod val="75000"/>
                  </a:schemeClr>
                </a:solidFill>
                <a:latin typeface="Comic Sans MS" pitchFamily="66" charset="0"/>
              </a:rPr>
              <a:t>closing prayer</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pPr algn="l"/>
            <a:r>
              <a:rPr lang="en-GB" dirty="0">
                <a:solidFill>
                  <a:schemeClr val="bg1"/>
                </a:solidFill>
                <a:latin typeface="Comic Sans MS" panose="030F0702030302020204" pitchFamily="66" charset="0"/>
              </a:rPr>
              <a:t>Preparation in School</a:t>
            </a:r>
          </a:p>
        </p:txBody>
      </p:sp>
      <p:sp>
        <p:nvSpPr>
          <p:cNvPr id="3" name="Content Placeholder 2"/>
          <p:cNvSpPr>
            <a:spLocks noGrp="1"/>
          </p:cNvSpPr>
          <p:nvPr>
            <p:ph idx="1"/>
          </p:nvPr>
        </p:nvSpPr>
        <p:spPr>
          <a:xfrm>
            <a:off x="539552" y="1700808"/>
            <a:ext cx="8229600" cy="4525963"/>
          </a:xfrm>
          <a:solidFill>
            <a:srgbClr val="FFCCFF"/>
          </a:solidFill>
        </p:spPr>
        <p:txBody>
          <a:bodyPr/>
          <a:lstStyle/>
          <a:p>
            <a:pPr marL="0" indent="0">
              <a:buNone/>
            </a:pPr>
            <a:r>
              <a:rPr lang="en-GB" b="1" i="1" dirty="0">
                <a:solidFill>
                  <a:srgbClr val="7030A0"/>
                </a:solidFill>
                <a:latin typeface="Comic Sans MS" panose="030F0702030302020204" pitchFamily="66" charset="0"/>
              </a:rPr>
              <a:t>Jesus comes to me…</a:t>
            </a:r>
          </a:p>
          <a:p>
            <a:pPr marL="0" indent="0">
              <a:buNone/>
            </a:pPr>
            <a:endParaRPr lang="en-GB" dirty="0">
              <a:solidFill>
                <a:srgbClr val="7030A0"/>
              </a:solidFill>
              <a:latin typeface="Comic Sans MS" panose="030F0702030302020204" pitchFamily="66" charset="0"/>
            </a:endParaRPr>
          </a:p>
          <a:p>
            <a:r>
              <a:rPr lang="en-GB" dirty="0">
                <a:solidFill>
                  <a:srgbClr val="7030A0"/>
                </a:solidFill>
                <a:latin typeface="Comic Sans MS" panose="030F0702030302020204" pitchFamily="66" charset="0"/>
              </a:rPr>
              <a:t>Chapter 6: Jesus saves and heals us</a:t>
            </a:r>
          </a:p>
          <a:p>
            <a:r>
              <a:rPr lang="en-GB" dirty="0">
                <a:solidFill>
                  <a:srgbClr val="7030A0"/>
                </a:solidFill>
                <a:latin typeface="Comic Sans MS" panose="030F0702030302020204" pitchFamily="66" charset="0"/>
              </a:rPr>
              <a:t>Chapter 7: Jesus loves us all</a:t>
            </a:r>
          </a:p>
          <a:p>
            <a:r>
              <a:rPr lang="en-GB" dirty="0">
                <a:solidFill>
                  <a:srgbClr val="7030A0"/>
                </a:solidFill>
                <a:latin typeface="Comic Sans MS" panose="030F0702030302020204" pitchFamily="66" charset="0"/>
              </a:rPr>
              <a:t>Chapter 8: getting ready for your confession</a:t>
            </a:r>
          </a:p>
          <a:p>
            <a:r>
              <a:rPr lang="en-GB" dirty="0">
                <a:solidFill>
                  <a:srgbClr val="7030A0"/>
                </a:solidFill>
                <a:latin typeface="Comic Sans MS" panose="030F0702030302020204" pitchFamily="66" charset="0"/>
              </a:rPr>
              <a:t>Chapter 9: making your First Confession</a:t>
            </a:r>
          </a:p>
          <a:p>
            <a:pPr marL="0" indent="0">
              <a:buNone/>
            </a:pPr>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651520"/>
            <a:ext cx="2098576" cy="209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30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hlinkClick r:id="" action="ppaction://noaction" highlightClick="1"/>
          </p:cNvPr>
          <p:cNvSpPr>
            <a:spLocks noChangeArrowheads="1"/>
          </p:cNvSpPr>
          <p:nvPr/>
        </p:nvSpPr>
        <p:spPr bwMode="auto">
          <a:xfrm>
            <a:off x="179388" y="188913"/>
            <a:ext cx="4392612" cy="576262"/>
          </a:xfrm>
          <a:prstGeom prst="actionButtonBlank">
            <a:avLst/>
          </a:prstGeom>
          <a:solidFill>
            <a:srgbClr val="CC00CC"/>
          </a:solidFill>
          <a:ln w="9525">
            <a:noFill/>
            <a:miter lim="800000"/>
            <a:headEnd/>
            <a:tailEnd/>
          </a:ln>
        </p:spPr>
        <p:txBody>
          <a:bodyPr wrap="none" anchor="ctr"/>
          <a:lstStyle/>
          <a:p>
            <a:r>
              <a:rPr lang="en-GB" b="1" dirty="0">
                <a:latin typeface="Comic Sans MS" panose="030F0702030302020204" pitchFamily="66" charset="0"/>
              </a:rPr>
              <a:t>What is Confession?</a:t>
            </a:r>
            <a:endParaRPr lang="en-US" b="1" dirty="0">
              <a:latin typeface="Comic Sans MS" panose="030F0702030302020204" pitchFamily="66" charset="0"/>
            </a:endParaRPr>
          </a:p>
        </p:txBody>
      </p:sp>
      <p:grpSp>
        <p:nvGrpSpPr>
          <p:cNvPr id="5123" name="Group 3"/>
          <p:cNvGrpSpPr>
            <a:grpSpLocks/>
          </p:cNvGrpSpPr>
          <p:nvPr/>
        </p:nvGrpSpPr>
        <p:grpSpPr bwMode="auto">
          <a:xfrm>
            <a:off x="3143250" y="1143000"/>
            <a:ext cx="5316538" cy="5143500"/>
            <a:chOff x="1980" y="720"/>
            <a:chExt cx="3349" cy="2764"/>
          </a:xfrm>
          <a:solidFill>
            <a:srgbClr val="FF99FF"/>
          </a:solidFill>
        </p:grpSpPr>
        <p:sp>
          <p:nvSpPr>
            <p:cNvPr id="5127" name="Text Box 4"/>
            <p:cNvSpPr txBox="1">
              <a:spLocks noChangeArrowheads="1"/>
            </p:cNvSpPr>
            <p:nvPr/>
          </p:nvSpPr>
          <p:spPr bwMode="auto">
            <a:xfrm>
              <a:off x="2064" y="1120"/>
              <a:ext cx="3265" cy="2364"/>
            </a:xfrm>
            <a:prstGeom prst="rect">
              <a:avLst/>
            </a:prstGeom>
            <a:grpFill/>
            <a:ln w="38100" algn="ctr">
              <a:solidFill>
                <a:srgbClr val="FF0000"/>
              </a:solidFill>
              <a:miter lim="800000"/>
              <a:headEnd/>
              <a:tailEnd/>
            </a:ln>
          </p:spPr>
          <p:txBody>
            <a:bodyPr>
              <a:spAutoFit/>
            </a:bodyPr>
            <a:lstStyle/>
            <a:p>
              <a:pPr algn="ctr">
                <a:spcBef>
                  <a:spcPct val="50000"/>
                </a:spcBef>
              </a:pPr>
              <a:r>
                <a:rPr lang="en-US" sz="3400" dirty="0">
                  <a:latin typeface="Comic Sans MS" pitchFamily="66" charset="0"/>
                </a:rPr>
                <a:t>Confession </a:t>
              </a:r>
              <a:r>
                <a:rPr lang="en-US" sz="2400" i="1" dirty="0">
                  <a:latin typeface="Comic Sans MS" pitchFamily="66" charset="0"/>
                </a:rPr>
                <a:t>(or Penance or Reconciliation) </a:t>
              </a:r>
              <a:r>
                <a:rPr lang="en-US" sz="3400" dirty="0">
                  <a:latin typeface="Comic Sans MS" pitchFamily="66" charset="0"/>
                </a:rPr>
                <a:t>is the sacrament where we confess our sins, we are sorry for our sins, and we are absolved of sin through the ministry of a priest.</a:t>
              </a:r>
            </a:p>
          </p:txBody>
        </p:sp>
        <p:sp>
          <p:nvSpPr>
            <p:cNvPr id="5128" name="Text Box 5"/>
            <p:cNvSpPr txBox="1">
              <a:spLocks noChangeArrowheads="1"/>
            </p:cNvSpPr>
            <p:nvPr/>
          </p:nvSpPr>
          <p:spPr bwMode="auto">
            <a:xfrm>
              <a:off x="1980" y="720"/>
              <a:ext cx="2448" cy="215"/>
            </a:xfrm>
            <a:prstGeom prst="rect">
              <a:avLst/>
            </a:prstGeom>
            <a:grpFill/>
            <a:ln w="9525" algn="ctr">
              <a:noFill/>
              <a:miter lim="800000"/>
              <a:headEnd/>
              <a:tailEnd/>
            </a:ln>
          </p:spPr>
          <p:txBody>
            <a:bodyPr>
              <a:spAutoFit/>
            </a:bodyPr>
            <a:lstStyle/>
            <a:p>
              <a:pPr>
                <a:spcBef>
                  <a:spcPct val="50000"/>
                </a:spcBef>
              </a:pPr>
              <a:r>
                <a:rPr lang="en-GB" sz="2000" b="1" dirty="0">
                  <a:latin typeface="Comic Sans MS" pitchFamily="66" charset="0"/>
                </a:rPr>
                <a:t>KEY DEFINITION</a:t>
              </a:r>
              <a:endParaRPr lang="en-US" sz="2000" b="1" dirty="0">
                <a:latin typeface="Comic Sans MS" pitchFamily="66" charset="0"/>
              </a:endParaRPr>
            </a:p>
          </p:txBody>
        </p:sp>
      </p:grpSp>
      <p:pic>
        <p:nvPicPr>
          <p:cNvPr id="5125" name="Picture 7"/>
          <p:cNvPicPr>
            <a:picLocks noChangeAspect="1" noChangeArrowheads="1"/>
          </p:cNvPicPr>
          <p:nvPr/>
        </p:nvPicPr>
        <p:blipFill>
          <a:blip r:embed="rId2" cstate="print"/>
          <a:srcRect/>
          <a:stretch>
            <a:fillRect/>
          </a:stretch>
        </p:blipFill>
        <p:spPr bwMode="auto">
          <a:xfrm>
            <a:off x="7305675" y="258763"/>
            <a:ext cx="1600200" cy="371475"/>
          </a:xfrm>
          <a:prstGeom prst="rect">
            <a:avLst/>
          </a:prstGeom>
          <a:noFill/>
          <a:ln w="9525">
            <a:noFill/>
            <a:miter lim="800000"/>
            <a:headEnd/>
            <a:tailEnd/>
          </a:ln>
        </p:spPr>
      </p:pic>
      <p:pic>
        <p:nvPicPr>
          <p:cNvPr id="5126" name="Picture 8" descr="37502 m2"/>
          <p:cNvPicPr>
            <a:picLocks noChangeAspect="1" noChangeArrowheads="1"/>
          </p:cNvPicPr>
          <p:nvPr/>
        </p:nvPicPr>
        <p:blipFill>
          <a:blip r:embed="rId3" cstate="print"/>
          <a:srcRect/>
          <a:stretch>
            <a:fillRect/>
          </a:stretch>
        </p:blipFill>
        <p:spPr bwMode="auto">
          <a:xfrm>
            <a:off x="179388" y="950913"/>
            <a:ext cx="2828925" cy="5214937"/>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prodigal son.jpg"/>
          <p:cNvPicPr>
            <a:picLocks noChangeAspect="1"/>
          </p:cNvPicPr>
          <p:nvPr/>
        </p:nvPicPr>
        <p:blipFill>
          <a:blip r:embed="rId2" cstate="print">
            <a:lum bright="28000"/>
          </a:blip>
          <a:srcRect/>
          <a:stretch>
            <a:fillRect/>
          </a:stretch>
        </p:blipFill>
        <p:spPr bwMode="auto">
          <a:xfrm>
            <a:off x="0" y="0"/>
            <a:ext cx="9358313" cy="6858000"/>
          </a:xfrm>
          <a:prstGeom prst="rect">
            <a:avLst/>
          </a:prstGeom>
          <a:noFill/>
          <a:ln w="9525">
            <a:noFill/>
            <a:miter lim="800000"/>
            <a:headEnd/>
            <a:tailEnd/>
          </a:ln>
        </p:spPr>
      </p:pic>
      <p:sp>
        <p:nvSpPr>
          <p:cNvPr id="6147" name="AutoShape 2">
            <a:hlinkClick r:id="rId3" action="ppaction://hlinksldjump" highlightClick="1"/>
          </p:cNvPr>
          <p:cNvSpPr>
            <a:spLocks noChangeArrowheads="1"/>
          </p:cNvSpPr>
          <p:nvPr/>
        </p:nvSpPr>
        <p:spPr bwMode="auto">
          <a:xfrm>
            <a:off x="8604250" y="6365875"/>
            <a:ext cx="360363" cy="360363"/>
          </a:xfrm>
          <a:prstGeom prst="actionButtonEnd">
            <a:avLst/>
          </a:prstGeom>
          <a:solidFill>
            <a:srgbClr val="FF0000"/>
          </a:solidFill>
          <a:ln w="9525">
            <a:noFill/>
            <a:miter lim="800000"/>
            <a:headEnd/>
            <a:tailEnd/>
          </a:ln>
        </p:spPr>
        <p:txBody>
          <a:bodyPr wrap="none" anchor="ctr"/>
          <a:lstStyle/>
          <a:p>
            <a:endParaRPr lang="en-US"/>
          </a:p>
        </p:txBody>
      </p:sp>
      <p:sp>
        <p:nvSpPr>
          <p:cNvPr id="6148" name="Rectangle 3"/>
          <p:cNvSpPr>
            <a:spLocks noChangeArrowheads="1"/>
          </p:cNvSpPr>
          <p:nvPr/>
        </p:nvSpPr>
        <p:spPr bwMode="auto">
          <a:xfrm>
            <a:off x="6760369" y="299145"/>
            <a:ext cx="2481263" cy="2308324"/>
          </a:xfrm>
          <a:prstGeom prst="rect">
            <a:avLst/>
          </a:prstGeom>
          <a:solidFill>
            <a:srgbClr val="FFEBEB">
              <a:alpha val="65097"/>
            </a:srgbClr>
          </a:solidFill>
          <a:ln w="9525" algn="ctr">
            <a:solidFill>
              <a:schemeClr val="bg1"/>
            </a:solidFill>
            <a:miter lim="800000"/>
            <a:headEnd/>
            <a:tailEnd/>
          </a:ln>
        </p:spPr>
        <p:txBody>
          <a:bodyPr wrap="square" anchorCtr="1">
            <a:spAutoFit/>
          </a:bodyPr>
          <a:lstStyle/>
          <a:p>
            <a:pPr algn="ctr"/>
            <a:r>
              <a:rPr lang="en-US" b="1" dirty="0">
                <a:solidFill>
                  <a:srgbClr val="7030A0"/>
                </a:solidFill>
                <a:latin typeface="Comic Sans MS" pitchFamily="66" charset="0"/>
              </a:rPr>
              <a:t>The moment of reconciliation between the father and son in the parable of the prodigal son. This reminds us of the mercy of God.</a:t>
            </a:r>
          </a:p>
        </p:txBody>
      </p:sp>
      <p:sp>
        <p:nvSpPr>
          <p:cNvPr id="6149" name="Rectangle 4"/>
          <p:cNvSpPr>
            <a:spLocks noChangeArrowheads="1"/>
          </p:cNvSpPr>
          <p:nvPr/>
        </p:nvSpPr>
        <p:spPr bwMode="auto">
          <a:xfrm>
            <a:off x="4067175" y="3933825"/>
            <a:ext cx="2592388" cy="865188"/>
          </a:xfrm>
          <a:prstGeom prst="rect">
            <a:avLst/>
          </a:prstGeom>
          <a:solidFill>
            <a:srgbClr val="FFEBEB">
              <a:alpha val="65097"/>
            </a:srgbClr>
          </a:solidFill>
          <a:ln w="9525" algn="ctr">
            <a:solidFill>
              <a:schemeClr val="bg1"/>
            </a:solidFill>
            <a:miter lim="800000"/>
            <a:headEnd/>
            <a:tailEnd/>
          </a:ln>
        </p:spPr>
        <p:txBody>
          <a:bodyPr anchor="ctr">
            <a:spAutoFit/>
          </a:bodyPr>
          <a:lstStyle/>
          <a:p>
            <a:pPr algn="ctr"/>
            <a:r>
              <a:rPr lang="en-GB" b="1" dirty="0">
                <a:solidFill>
                  <a:srgbClr val="7030A0"/>
                </a:solidFill>
                <a:latin typeface="Comic Sans MS" pitchFamily="66" charset="0"/>
              </a:rPr>
              <a:t>The son</a:t>
            </a:r>
          </a:p>
          <a:p>
            <a:r>
              <a:rPr lang="en-GB" sz="1600" dirty="0">
                <a:solidFill>
                  <a:srgbClr val="7030A0"/>
                </a:solidFill>
                <a:latin typeface="Comic Sans MS" pitchFamily="66" charset="0"/>
              </a:rPr>
              <a:t>who confesses his sin and asks forgiveness.</a:t>
            </a:r>
            <a:endParaRPr lang="en-US" sz="1600" dirty="0">
              <a:solidFill>
                <a:srgbClr val="7030A0"/>
              </a:solidFill>
              <a:latin typeface="Comic Sans MS" pitchFamily="66" charset="0"/>
            </a:endParaRPr>
          </a:p>
        </p:txBody>
      </p:sp>
      <p:sp>
        <p:nvSpPr>
          <p:cNvPr id="6150" name="Line 5"/>
          <p:cNvSpPr>
            <a:spLocks noChangeShapeType="1"/>
          </p:cNvSpPr>
          <p:nvPr/>
        </p:nvSpPr>
        <p:spPr bwMode="auto">
          <a:xfrm flipH="1" flipV="1">
            <a:off x="2051050" y="3860800"/>
            <a:ext cx="2016125" cy="504825"/>
          </a:xfrm>
          <a:prstGeom prst="line">
            <a:avLst/>
          </a:prstGeom>
          <a:noFill/>
          <a:ln w="9525">
            <a:solidFill>
              <a:schemeClr val="bg1"/>
            </a:solidFill>
            <a:round/>
            <a:headEnd/>
            <a:tailEnd/>
          </a:ln>
        </p:spPr>
        <p:txBody>
          <a:bodyPr anchor="ctr"/>
          <a:lstStyle/>
          <a:p>
            <a:endParaRPr lang="en-US"/>
          </a:p>
        </p:txBody>
      </p:sp>
      <p:sp>
        <p:nvSpPr>
          <p:cNvPr id="6151" name="Rectangle 6"/>
          <p:cNvSpPr>
            <a:spLocks noChangeArrowheads="1"/>
          </p:cNvSpPr>
          <p:nvPr/>
        </p:nvSpPr>
        <p:spPr bwMode="auto">
          <a:xfrm>
            <a:off x="4067175" y="2133600"/>
            <a:ext cx="2576513" cy="1108075"/>
          </a:xfrm>
          <a:prstGeom prst="rect">
            <a:avLst/>
          </a:prstGeom>
          <a:solidFill>
            <a:srgbClr val="FFEBEB">
              <a:alpha val="65097"/>
            </a:srgbClr>
          </a:solidFill>
          <a:ln w="9525" algn="ctr">
            <a:solidFill>
              <a:schemeClr val="bg1"/>
            </a:solidFill>
            <a:miter lim="800000"/>
            <a:headEnd/>
            <a:tailEnd/>
          </a:ln>
        </p:spPr>
        <p:txBody>
          <a:bodyPr anchor="ctr">
            <a:spAutoFit/>
          </a:bodyPr>
          <a:lstStyle/>
          <a:p>
            <a:pPr algn="ctr"/>
            <a:r>
              <a:rPr lang="en-GB" b="1" dirty="0">
                <a:solidFill>
                  <a:srgbClr val="7030A0"/>
                </a:solidFill>
                <a:latin typeface="Comic Sans MS" pitchFamily="66" charset="0"/>
              </a:rPr>
              <a:t>The father</a:t>
            </a:r>
          </a:p>
          <a:p>
            <a:r>
              <a:rPr lang="en-GB" sz="1600" dirty="0">
                <a:solidFill>
                  <a:srgbClr val="7030A0"/>
                </a:solidFill>
                <a:latin typeface="Comic Sans MS" pitchFamily="66" charset="0"/>
              </a:rPr>
              <a:t>who embraces and welcomes his son home with joy.</a:t>
            </a:r>
            <a:endParaRPr lang="en-US" sz="1600" dirty="0">
              <a:solidFill>
                <a:srgbClr val="7030A0"/>
              </a:solidFill>
              <a:latin typeface="Comic Sans MS" pitchFamily="66" charset="0"/>
            </a:endParaRPr>
          </a:p>
        </p:txBody>
      </p:sp>
      <p:sp>
        <p:nvSpPr>
          <p:cNvPr id="6152" name="Rectangle 7"/>
          <p:cNvSpPr>
            <a:spLocks noChangeArrowheads="1"/>
          </p:cNvSpPr>
          <p:nvPr/>
        </p:nvSpPr>
        <p:spPr bwMode="auto">
          <a:xfrm>
            <a:off x="4787900" y="5214938"/>
            <a:ext cx="4356100" cy="1108075"/>
          </a:xfrm>
          <a:prstGeom prst="rect">
            <a:avLst/>
          </a:prstGeom>
          <a:solidFill>
            <a:srgbClr val="FFEBEB">
              <a:alpha val="65097"/>
            </a:srgbClr>
          </a:solidFill>
          <a:ln w="9525" algn="ctr">
            <a:solidFill>
              <a:schemeClr val="bg1"/>
            </a:solidFill>
            <a:miter lim="800000"/>
            <a:headEnd/>
            <a:tailEnd/>
          </a:ln>
        </p:spPr>
        <p:txBody>
          <a:bodyPr anchor="ctr">
            <a:spAutoFit/>
          </a:bodyPr>
          <a:lstStyle/>
          <a:p>
            <a:pPr algn="ctr"/>
            <a:r>
              <a:rPr lang="en-GB" b="1" dirty="0">
                <a:solidFill>
                  <a:srgbClr val="7030A0"/>
                </a:solidFill>
                <a:latin typeface="Comic Sans MS" pitchFamily="66" charset="0"/>
              </a:rPr>
              <a:t>Rags and sandals</a:t>
            </a:r>
          </a:p>
          <a:p>
            <a:r>
              <a:rPr lang="en-GB" sz="1600" dirty="0">
                <a:solidFill>
                  <a:srgbClr val="7030A0"/>
                </a:solidFill>
                <a:latin typeface="Comic Sans MS" pitchFamily="66" charset="0"/>
              </a:rPr>
              <a:t>symbolising the terrible condition to which sin has brought the son and also his sorrowful state.</a:t>
            </a:r>
            <a:endParaRPr lang="en-US" sz="1600" dirty="0">
              <a:solidFill>
                <a:srgbClr val="7030A0"/>
              </a:solidFill>
              <a:latin typeface="Comic Sans MS" pitchFamily="66" charset="0"/>
            </a:endParaRPr>
          </a:p>
        </p:txBody>
      </p:sp>
      <p:sp>
        <p:nvSpPr>
          <p:cNvPr id="6153" name="Line 8"/>
          <p:cNvSpPr>
            <a:spLocks noChangeShapeType="1"/>
          </p:cNvSpPr>
          <p:nvPr/>
        </p:nvSpPr>
        <p:spPr bwMode="auto">
          <a:xfrm flipH="1">
            <a:off x="2916238" y="5734050"/>
            <a:ext cx="1871662" cy="71438"/>
          </a:xfrm>
          <a:prstGeom prst="line">
            <a:avLst/>
          </a:prstGeom>
          <a:noFill/>
          <a:ln w="9525">
            <a:solidFill>
              <a:schemeClr val="bg1"/>
            </a:solidFill>
            <a:round/>
            <a:headEnd/>
            <a:tailEnd/>
          </a:ln>
        </p:spPr>
        <p:txBody>
          <a:bodyPr anchor="ctr"/>
          <a:lstStyle/>
          <a:p>
            <a:endParaRPr lang="en-US"/>
          </a:p>
        </p:txBody>
      </p:sp>
      <p:sp>
        <p:nvSpPr>
          <p:cNvPr id="6154" name="Line 9"/>
          <p:cNvSpPr>
            <a:spLocks noChangeShapeType="1"/>
          </p:cNvSpPr>
          <p:nvPr/>
        </p:nvSpPr>
        <p:spPr bwMode="auto">
          <a:xfrm flipH="1" flipV="1">
            <a:off x="2771775" y="1844675"/>
            <a:ext cx="1295400" cy="647700"/>
          </a:xfrm>
          <a:prstGeom prst="line">
            <a:avLst/>
          </a:prstGeom>
          <a:noFill/>
          <a:ln w="9525">
            <a:solidFill>
              <a:schemeClr val="bg1"/>
            </a:solidFill>
            <a:round/>
            <a:headEnd/>
            <a:tailEnd/>
          </a:ln>
        </p:spPr>
        <p:txBody>
          <a:bodyPr anchor="ctr"/>
          <a:lstStyle/>
          <a:p>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a:hlinkClick r:id="" action="ppaction://noaction" highlightClick="1"/>
          </p:cNvPr>
          <p:cNvSpPr>
            <a:spLocks noChangeArrowheads="1"/>
          </p:cNvSpPr>
          <p:nvPr/>
        </p:nvSpPr>
        <p:spPr bwMode="auto">
          <a:xfrm>
            <a:off x="179388" y="188913"/>
            <a:ext cx="4392612" cy="576262"/>
          </a:xfrm>
          <a:prstGeom prst="actionButtonBlank">
            <a:avLst/>
          </a:prstGeom>
          <a:solidFill>
            <a:srgbClr val="FFE1E3"/>
          </a:solidFill>
          <a:ln w="9525">
            <a:noFill/>
            <a:miter lim="800000"/>
            <a:headEnd/>
            <a:tailEnd/>
          </a:ln>
        </p:spPr>
        <p:txBody>
          <a:bodyPr wrap="none" anchor="ctr"/>
          <a:lstStyle/>
          <a:p>
            <a:pPr>
              <a:spcBef>
                <a:spcPct val="20000"/>
              </a:spcBef>
            </a:pPr>
            <a:r>
              <a:rPr lang="en-US" dirty="0">
                <a:latin typeface="Comic Sans MS" pitchFamily="66" charset="0"/>
              </a:rPr>
              <a:t>Why is Confession important?</a:t>
            </a:r>
          </a:p>
        </p:txBody>
      </p:sp>
      <p:sp>
        <p:nvSpPr>
          <p:cNvPr id="8195" name="AutoShape 3">
            <a:hlinkClick r:id="rId2" action="ppaction://hlinksldjump" highlightClick="1"/>
          </p:cNvPr>
          <p:cNvSpPr>
            <a:spLocks noChangeArrowheads="1"/>
          </p:cNvSpPr>
          <p:nvPr/>
        </p:nvSpPr>
        <p:spPr bwMode="auto">
          <a:xfrm>
            <a:off x="8604250" y="6365875"/>
            <a:ext cx="360363" cy="360363"/>
          </a:xfrm>
          <a:prstGeom prst="actionButtonEnd">
            <a:avLst/>
          </a:prstGeom>
          <a:solidFill>
            <a:srgbClr val="FF0000"/>
          </a:solidFill>
          <a:ln w="9525">
            <a:noFill/>
            <a:miter lim="800000"/>
            <a:headEnd/>
            <a:tailEnd/>
          </a:ln>
        </p:spPr>
        <p:txBody>
          <a:bodyPr wrap="none" anchor="ctr"/>
          <a:lstStyle/>
          <a:p>
            <a:endParaRPr lang="en-US"/>
          </a:p>
        </p:txBody>
      </p:sp>
      <p:pic>
        <p:nvPicPr>
          <p:cNvPr id="8196" name="Picture 4"/>
          <p:cNvPicPr>
            <a:picLocks noChangeAspect="1" noChangeArrowheads="1"/>
          </p:cNvPicPr>
          <p:nvPr/>
        </p:nvPicPr>
        <p:blipFill>
          <a:blip r:embed="rId3" cstate="print"/>
          <a:srcRect/>
          <a:stretch>
            <a:fillRect/>
          </a:stretch>
        </p:blipFill>
        <p:spPr bwMode="auto">
          <a:xfrm>
            <a:off x="7305675" y="258763"/>
            <a:ext cx="1600200" cy="371475"/>
          </a:xfrm>
          <a:prstGeom prst="rect">
            <a:avLst/>
          </a:prstGeom>
          <a:noFill/>
          <a:ln w="9525">
            <a:noFill/>
            <a:miter lim="800000"/>
            <a:headEnd/>
            <a:tailEnd/>
          </a:ln>
        </p:spPr>
      </p:pic>
      <p:pic>
        <p:nvPicPr>
          <p:cNvPr id="8197" name="Picture 5" descr="weydon_sacraments_confession m1"/>
          <p:cNvPicPr>
            <a:picLocks noChangeAspect="1" noChangeArrowheads="1"/>
          </p:cNvPicPr>
          <p:nvPr/>
        </p:nvPicPr>
        <p:blipFill>
          <a:blip r:embed="rId4" cstate="print"/>
          <a:srcRect/>
          <a:stretch>
            <a:fillRect/>
          </a:stretch>
        </p:blipFill>
        <p:spPr bwMode="auto">
          <a:xfrm>
            <a:off x="713622" y="863736"/>
            <a:ext cx="2392363" cy="4624387"/>
          </a:xfrm>
          <a:prstGeom prst="rect">
            <a:avLst/>
          </a:prstGeom>
          <a:noFill/>
          <a:ln w="9525">
            <a:noFill/>
            <a:miter lim="800000"/>
            <a:headEnd/>
            <a:tailEnd/>
          </a:ln>
        </p:spPr>
      </p:pic>
      <p:sp>
        <p:nvSpPr>
          <p:cNvPr id="8198" name="Rectangle 6"/>
          <p:cNvSpPr>
            <a:spLocks noChangeArrowheads="1"/>
          </p:cNvSpPr>
          <p:nvPr/>
        </p:nvSpPr>
        <p:spPr bwMode="auto">
          <a:xfrm>
            <a:off x="179388" y="5589588"/>
            <a:ext cx="3096468" cy="1054100"/>
          </a:xfrm>
          <a:prstGeom prst="rect">
            <a:avLst/>
          </a:prstGeom>
          <a:solidFill>
            <a:srgbClr val="990000">
              <a:alpha val="25098"/>
            </a:srgbClr>
          </a:solidFill>
          <a:ln w="9525" algn="ctr">
            <a:noFill/>
            <a:miter lim="800000"/>
            <a:headEnd/>
            <a:tailEnd/>
          </a:ln>
        </p:spPr>
        <p:txBody>
          <a:bodyPr wrap="none" anchor="ctr"/>
          <a:lstStyle/>
          <a:p>
            <a:pPr algn="ctr"/>
            <a:r>
              <a:rPr lang="en-US" sz="1600" b="1" dirty="0">
                <a:latin typeface="Comic Sans MS" pitchFamily="66" charset="0"/>
              </a:rPr>
              <a:t>‘</a:t>
            </a:r>
            <a:r>
              <a:rPr lang="en-US" sz="1600" b="1" dirty="0">
                <a:solidFill>
                  <a:srgbClr val="7030A0"/>
                </a:solidFill>
                <a:latin typeface="Comic Sans MS" pitchFamily="66" charset="0"/>
              </a:rPr>
              <a:t>Confession’ </a:t>
            </a:r>
          </a:p>
          <a:p>
            <a:pPr algn="ctr"/>
            <a:r>
              <a:rPr lang="en-US" sz="1600" i="1" dirty="0">
                <a:solidFill>
                  <a:srgbClr val="7030A0"/>
                </a:solidFill>
                <a:latin typeface="Comic Sans MS" pitchFamily="66" charset="0"/>
              </a:rPr>
              <a:t>from </a:t>
            </a:r>
          </a:p>
          <a:p>
            <a:pPr algn="ctr"/>
            <a:r>
              <a:rPr lang="en-US" sz="1600" i="1" dirty="0">
                <a:solidFill>
                  <a:srgbClr val="7030A0"/>
                </a:solidFill>
                <a:latin typeface="Comic Sans MS" pitchFamily="66" charset="0"/>
              </a:rPr>
              <a:t>The Seven Sacraments </a:t>
            </a:r>
          </a:p>
          <a:p>
            <a:pPr algn="ctr"/>
            <a:r>
              <a:rPr lang="en-US" sz="1600" i="1" dirty="0">
                <a:solidFill>
                  <a:srgbClr val="7030A0"/>
                </a:solidFill>
                <a:latin typeface="Comic Sans MS" pitchFamily="66" charset="0"/>
              </a:rPr>
              <a:t>by Weyden</a:t>
            </a:r>
          </a:p>
        </p:txBody>
      </p:sp>
      <p:sp>
        <p:nvSpPr>
          <p:cNvPr id="8199" name="Text Box 7"/>
          <p:cNvSpPr txBox="1">
            <a:spLocks noChangeArrowheads="1"/>
          </p:cNvSpPr>
          <p:nvPr/>
        </p:nvSpPr>
        <p:spPr bwMode="auto">
          <a:xfrm>
            <a:off x="3581123" y="1186170"/>
            <a:ext cx="4547989" cy="5262979"/>
          </a:xfrm>
          <a:prstGeom prst="rect">
            <a:avLst/>
          </a:prstGeom>
          <a:solidFill>
            <a:srgbClr val="FFCCFF"/>
          </a:solidFill>
          <a:ln w="38100" algn="ctr">
            <a:noFill/>
            <a:miter lim="800000"/>
            <a:headEnd/>
            <a:tailEnd/>
          </a:ln>
        </p:spPr>
        <p:txBody>
          <a:bodyPr wrap="square">
            <a:spAutoFit/>
          </a:bodyPr>
          <a:lstStyle/>
          <a:p>
            <a:pPr algn="ctr">
              <a:spcBef>
                <a:spcPct val="50000"/>
              </a:spcBef>
            </a:pPr>
            <a:r>
              <a:rPr lang="en-US" sz="2400" b="1" dirty="0">
                <a:solidFill>
                  <a:srgbClr val="7030A0"/>
                </a:solidFill>
                <a:latin typeface="Comic Sans MS" pitchFamily="66" charset="0"/>
              </a:rPr>
              <a:t>Confession</a:t>
            </a:r>
            <a:r>
              <a:rPr lang="en-US" sz="2400" dirty="0">
                <a:solidFill>
                  <a:srgbClr val="7030A0"/>
                </a:solidFill>
                <a:latin typeface="Comic Sans MS" pitchFamily="66" charset="0"/>
              </a:rPr>
              <a:t> is important because it is the normal way we can be forgiven serious sin after Baptism.</a:t>
            </a:r>
          </a:p>
          <a:p>
            <a:pPr algn="ctr">
              <a:spcBef>
                <a:spcPct val="50000"/>
              </a:spcBef>
            </a:pPr>
            <a:r>
              <a:rPr lang="en-US" sz="2400" b="1" dirty="0">
                <a:solidFill>
                  <a:srgbClr val="7030A0"/>
                </a:solidFill>
                <a:latin typeface="Comic Sans MS" pitchFamily="66" charset="0"/>
              </a:rPr>
              <a:t>Regular Confession </a:t>
            </a:r>
            <a:r>
              <a:rPr lang="en-US" sz="2400" dirty="0">
                <a:solidFill>
                  <a:srgbClr val="7030A0"/>
                </a:solidFill>
                <a:latin typeface="Comic Sans MS" pitchFamily="66" charset="0"/>
              </a:rPr>
              <a:t>is important because it helps us to deal with our sins quickly. It also gives us grace to resist temptation. </a:t>
            </a:r>
          </a:p>
          <a:p>
            <a:pPr algn="ctr">
              <a:spcBef>
                <a:spcPct val="50000"/>
              </a:spcBef>
            </a:pPr>
            <a:r>
              <a:rPr lang="en-US" sz="2400" dirty="0">
                <a:solidFill>
                  <a:srgbClr val="7030A0"/>
                </a:solidFill>
                <a:latin typeface="Comic Sans MS" pitchFamily="66" charset="0"/>
              </a:rPr>
              <a:t>The </a:t>
            </a:r>
            <a:r>
              <a:rPr lang="en-US" sz="2400" b="1" dirty="0">
                <a:solidFill>
                  <a:srgbClr val="7030A0"/>
                </a:solidFill>
                <a:latin typeface="Comic Sans MS" pitchFamily="66" charset="0"/>
              </a:rPr>
              <a:t>act of confessing </a:t>
            </a:r>
            <a:r>
              <a:rPr lang="en-US" sz="2400" dirty="0">
                <a:solidFill>
                  <a:srgbClr val="7030A0"/>
                </a:solidFill>
                <a:latin typeface="Comic Sans MS" pitchFamily="66" charset="0"/>
              </a:rPr>
              <a:t>gives us healing and a sense of release from the burden of sin.</a:t>
            </a:r>
            <a:endParaRPr lang="en-GB" sz="2400" dirty="0">
              <a:solidFill>
                <a:srgbClr val="7030A0"/>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a:hlinkClick r:id="" action="ppaction://noaction" highlightClick="1"/>
          </p:cNvPr>
          <p:cNvSpPr>
            <a:spLocks noChangeArrowheads="1"/>
          </p:cNvSpPr>
          <p:nvPr/>
        </p:nvSpPr>
        <p:spPr bwMode="auto">
          <a:xfrm>
            <a:off x="179388" y="188913"/>
            <a:ext cx="4392612" cy="576262"/>
          </a:xfrm>
          <a:prstGeom prst="actionButtonBlank">
            <a:avLst/>
          </a:prstGeom>
          <a:solidFill>
            <a:srgbClr val="FFE1E3"/>
          </a:solidFill>
          <a:ln w="9525">
            <a:noFill/>
            <a:miter lim="800000"/>
            <a:headEnd/>
            <a:tailEnd/>
          </a:ln>
        </p:spPr>
        <p:txBody>
          <a:bodyPr wrap="none" anchor="ctr"/>
          <a:lstStyle/>
          <a:p>
            <a:pPr>
              <a:spcBef>
                <a:spcPct val="20000"/>
              </a:spcBef>
            </a:pPr>
            <a:r>
              <a:rPr lang="en-US" dirty="0">
                <a:latin typeface="Comic Sans MS" pitchFamily="66" charset="0"/>
              </a:rPr>
              <a:t>How did Christ establish Confession?</a:t>
            </a:r>
          </a:p>
        </p:txBody>
      </p:sp>
      <p:sp>
        <p:nvSpPr>
          <p:cNvPr id="10243" name="AutoShape 3">
            <a:hlinkClick r:id="rId2" action="ppaction://hlinksldjump" highlightClick="1"/>
          </p:cNvPr>
          <p:cNvSpPr>
            <a:spLocks noChangeArrowheads="1"/>
          </p:cNvSpPr>
          <p:nvPr/>
        </p:nvSpPr>
        <p:spPr bwMode="auto">
          <a:xfrm>
            <a:off x="8604250" y="6365875"/>
            <a:ext cx="360363" cy="360363"/>
          </a:xfrm>
          <a:prstGeom prst="actionButtonEnd">
            <a:avLst/>
          </a:prstGeom>
          <a:solidFill>
            <a:srgbClr val="FF0000"/>
          </a:solidFill>
          <a:ln w="9525">
            <a:noFill/>
            <a:miter lim="800000"/>
            <a:headEnd/>
            <a:tailEnd/>
          </a:ln>
        </p:spPr>
        <p:txBody>
          <a:bodyPr wrap="none" anchor="ctr"/>
          <a:lstStyle/>
          <a:p>
            <a:endParaRPr lang="en-US"/>
          </a:p>
        </p:txBody>
      </p:sp>
      <p:pic>
        <p:nvPicPr>
          <p:cNvPr id="10244" name="Picture 4"/>
          <p:cNvPicPr>
            <a:picLocks noChangeAspect="1" noChangeArrowheads="1"/>
          </p:cNvPicPr>
          <p:nvPr/>
        </p:nvPicPr>
        <p:blipFill>
          <a:blip r:embed="rId3" cstate="print"/>
          <a:srcRect/>
          <a:stretch>
            <a:fillRect/>
          </a:stretch>
        </p:blipFill>
        <p:spPr bwMode="auto">
          <a:xfrm>
            <a:off x="7305675" y="258763"/>
            <a:ext cx="1600200" cy="371475"/>
          </a:xfrm>
          <a:prstGeom prst="rect">
            <a:avLst/>
          </a:prstGeom>
          <a:noFill/>
          <a:ln w="9525">
            <a:noFill/>
            <a:miter lim="800000"/>
            <a:headEnd/>
            <a:tailEnd/>
          </a:ln>
        </p:spPr>
      </p:pic>
      <p:pic>
        <p:nvPicPr>
          <p:cNvPr id="10245" name="Picture 5" descr="christ_teaches m2"/>
          <p:cNvPicPr>
            <a:picLocks noChangeAspect="1" noChangeArrowheads="1"/>
          </p:cNvPicPr>
          <p:nvPr/>
        </p:nvPicPr>
        <p:blipFill>
          <a:blip r:embed="rId4" cstate="print"/>
          <a:srcRect/>
          <a:stretch>
            <a:fillRect/>
          </a:stretch>
        </p:blipFill>
        <p:spPr bwMode="auto">
          <a:xfrm>
            <a:off x="179388" y="944563"/>
            <a:ext cx="2732087" cy="5221287"/>
          </a:xfrm>
          <a:prstGeom prst="rect">
            <a:avLst/>
          </a:prstGeom>
          <a:noFill/>
          <a:ln w="9525">
            <a:noFill/>
            <a:miter lim="800000"/>
            <a:headEnd/>
            <a:tailEnd/>
          </a:ln>
        </p:spPr>
      </p:pic>
      <p:sp>
        <p:nvSpPr>
          <p:cNvPr id="10246" name="Rectangle 6"/>
          <p:cNvSpPr>
            <a:spLocks noChangeArrowheads="1"/>
          </p:cNvSpPr>
          <p:nvPr/>
        </p:nvSpPr>
        <p:spPr bwMode="auto">
          <a:xfrm>
            <a:off x="155099" y="5749851"/>
            <a:ext cx="2736850" cy="863748"/>
          </a:xfrm>
          <a:prstGeom prst="rect">
            <a:avLst/>
          </a:prstGeom>
          <a:solidFill>
            <a:schemeClr val="bg1">
              <a:alpha val="74901"/>
            </a:schemeClr>
          </a:solidFill>
          <a:ln w="9525" algn="ctr">
            <a:noFill/>
            <a:miter lim="800000"/>
            <a:headEnd/>
            <a:tailEnd/>
          </a:ln>
        </p:spPr>
        <p:txBody>
          <a:bodyPr anchor="ctr"/>
          <a:lstStyle/>
          <a:p>
            <a:pPr algn="ctr"/>
            <a:r>
              <a:rPr lang="en-US" sz="1600" b="1" i="1" dirty="0">
                <a:solidFill>
                  <a:srgbClr val="7030A0"/>
                </a:solidFill>
                <a:latin typeface="Comic Sans MS" pitchFamily="66" charset="0"/>
              </a:rPr>
              <a:t>‘Christ Teaches his Disciples’</a:t>
            </a:r>
            <a:endParaRPr lang="en-US" sz="1600" b="1" dirty="0">
              <a:solidFill>
                <a:srgbClr val="7030A0"/>
              </a:solidFill>
              <a:latin typeface="Comic Sans MS" pitchFamily="66" charset="0"/>
            </a:endParaRPr>
          </a:p>
          <a:p>
            <a:pPr algn="ctr"/>
            <a:r>
              <a:rPr lang="en-US" sz="1600" i="1" dirty="0">
                <a:solidFill>
                  <a:srgbClr val="7030A0"/>
                </a:solidFill>
                <a:latin typeface="Comic Sans MS" pitchFamily="66" charset="0"/>
              </a:rPr>
              <a:t>by </a:t>
            </a:r>
            <a:r>
              <a:rPr lang="en-US" sz="1600" i="1" dirty="0" err="1">
                <a:solidFill>
                  <a:srgbClr val="7030A0"/>
                </a:solidFill>
                <a:latin typeface="Comic Sans MS" pitchFamily="66" charset="0"/>
              </a:rPr>
              <a:t>Duccio</a:t>
            </a:r>
            <a:r>
              <a:rPr lang="en-US" sz="1600" i="1" dirty="0">
                <a:solidFill>
                  <a:srgbClr val="7030A0"/>
                </a:solidFill>
                <a:latin typeface="Comic Sans MS" pitchFamily="66" charset="0"/>
              </a:rPr>
              <a:t> </a:t>
            </a:r>
            <a:r>
              <a:rPr lang="en-US" sz="1600" i="1" dirty="0" err="1">
                <a:solidFill>
                  <a:srgbClr val="7030A0"/>
                </a:solidFill>
                <a:latin typeface="Comic Sans MS" pitchFamily="66" charset="0"/>
              </a:rPr>
              <a:t>di</a:t>
            </a:r>
            <a:r>
              <a:rPr lang="en-US" sz="1600" i="1" dirty="0">
                <a:solidFill>
                  <a:srgbClr val="7030A0"/>
                </a:solidFill>
                <a:latin typeface="Comic Sans MS" pitchFamily="66" charset="0"/>
              </a:rPr>
              <a:t> </a:t>
            </a:r>
            <a:r>
              <a:rPr lang="en-US" sz="1600" i="1" dirty="0" err="1">
                <a:solidFill>
                  <a:srgbClr val="7030A0"/>
                </a:solidFill>
                <a:latin typeface="Comic Sans MS" pitchFamily="66" charset="0"/>
              </a:rPr>
              <a:t>Buoninsegna</a:t>
            </a:r>
            <a:endParaRPr lang="en-US" sz="1600" i="1" dirty="0">
              <a:solidFill>
                <a:srgbClr val="7030A0"/>
              </a:solidFill>
              <a:latin typeface="Comic Sans MS" pitchFamily="66" charset="0"/>
            </a:endParaRPr>
          </a:p>
        </p:txBody>
      </p:sp>
      <p:sp>
        <p:nvSpPr>
          <p:cNvPr id="10247" name="Text Box 7"/>
          <p:cNvSpPr txBox="1">
            <a:spLocks noChangeArrowheads="1"/>
          </p:cNvSpPr>
          <p:nvPr/>
        </p:nvSpPr>
        <p:spPr bwMode="auto">
          <a:xfrm>
            <a:off x="2987675" y="981075"/>
            <a:ext cx="5976938" cy="5200650"/>
          </a:xfrm>
          <a:prstGeom prst="rect">
            <a:avLst/>
          </a:prstGeom>
          <a:solidFill>
            <a:srgbClr val="FFCCFF"/>
          </a:solidFill>
          <a:ln w="38100" algn="ctr">
            <a:noFill/>
            <a:miter lim="800000"/>
            <a:headEnd/>
            <a:tailEnd/>
          </a:ln>
        </p:spPr>
        <p:txBody>
          <a:bodyPr>
            <a:spAutoFit/>
          </a:bodyPr>
          <a:lstStyle/>
          <a:p>
            <a:pPr algn="ctr">
              <a:spcBef>
                <a:spcPct val="50000"/>
              </a:spcBef>
            </a:pPr>
            <a:r>
              <a:rPr lang="en-US" sz="2000" i="1" dirty="0">
                <a:solidFill>
                  <a:srgbClr val="7030A0"/>
                </a:solidFill>
                <a:latin typeface="Comic Sans MS" pitchFamily="66" charset="0"/>
              </a:rPr>
              <a:t>The Bible tells us that… </a:t>
            </a:r>
            <a:r>
              <a:rPr lang="en-US" sz="2000" b="1" dirty="0">
                <a:solidFill>
                  <a:srgbClr val="7030A0"/>
                </a:solidFill>
                <a:latin typeface="Comic Sans MS" pitchFamily="66" charset="0"/>
              </a:rPr>
              <a:t>only God can forgive </a:t>
            </a:r>
            <a:r>
              <a:rPr lang="en-US" sz="2000" dirty="0">
                <a:solidFill>
                  <a:srgbClr val="7030A0"/>
                </a:solidFill>
                <a:latin typeface="Comic Sans MS" pitchFamily="66" charset="0"/>
              </a:rPr>
              <a:t>sins (</a:t>
            </a:r>
            <a:r>
              <a:rPr lang="en-US" sz="2000" i="1" dirty="0">
                <a:solidFill>
                  <a:srgbClr val="7030A0"/>
                </a:solidFill>
                <a:latin typeface="Comic Sans MS" pitchFamily="66" charset="0"/>
              </a:rPr>
              <a:t>Mk 2:7</a:t>
            </a:r>
            <a:r>
              <a:rPr lang="en-US" sz="2000" dirty="0">
                <a:solidFill>
                  <a:srgbClr val="7030A0"/>
                </a:solidFill>
                <a:latin typeface="Comic Sans MS" pitchFamily="66" charset="0"/>
              </a:rPr>
              <a:t>). However, </a:t>
            </a:r>
            <a:r>
              <a:rPr lang="en-US" sz="2000" b="1" dirty="0">
                <a:solidFill>
                  <a:srgbClr val="7030A0"/>
                </a:solidFill>
                <a:latin typeface="Comic Sans MS" pitchFamily="66" charset="0"/>
              </a:rPr>
              <a:t>Jesus Christ gave his power to forgive sins to his apostles</a:t>
            </a:r>
            <a:r>
              <a:rPr lang="en-US" sz="2000" dirty="0">
                <a:solidFill>
                  <a:srgbClr val="7030A0"/>
                </a:solidFill>
                <a:latin typeface="Comic Sans MS" pitchFamily="66" charset="0"/>
              </a:rPr>
              <a:t>. </a:t>
            </a:r>
          </a:p>
          <a:p>
            <a:pPr>
              <a:spcBef>
                <a:spcPct val="50000"/>
              </a:spcBef>
            </a:pPr>
            <a:endParaRPr lang="en-US" sz="2000" dirty="0">
              <a:latin typeface="Comic Sans MS" pitchFamily="66" charset="0"/>
            </a:endParaRPr>
          </a:p>
          <a:p>
            <a:pPr>
              <a:spcBef>
                <a:spcPct val="50000"/>
              </a:spcBef>
            </a:pPr>
            <a:endParaRPr lang="en-US" sz="2000" dirty="0">
              <a:latin typeface="Comic Sans MS" pitchFamily="66" charset="0"/>
            </a:endParaRPr>
          </a:p>
          <a:p>
            <a:pPr>
              <a:spcBef>
                <a:spcPct val="50000"/>
              </a:spcBef>
            </a:pPr>
            <a:endParaRPr lang="en-US" sz="2000" dirty="0">
              <a:latin typeface="Comic Sans MS" pitchFamily="66" charset="0"/>
            </a:endParaRPr>
          </a:p>
          <a:p>
            <a:pPr>
              <a:spcBef>
                <a:spcPct val="50000"/>
              </a:spcBef>
            </a:pPr>
            <a:endParaRPr lang="en-US" sz="2000" dirty="0">
              <a:latin typeface="Comic Sans MS" pitchFamily="66" charset="0"/>
            </a:endParaRPr>
          </a:p>
          <a:p>
            <a:pPr>
              <a:spcBef>
                <a:spcPct val="50000"/>
              </a:spcBef>
            </a:pPr>
            <a:endParaRPr lang="en-US" sz="2000" dirty="0">
              <a:latin typeface="Comic Sans MS" pitchFamily="66" charset="0"/>
            </a:endParaRPr>
          </a:p>
          <a:p>
            <a:pPr>
              <a:spcBef>
                <a:spcPct val="50000"/>
              </a:spcBef>
            </a:pPr>
            <a:endParaRPr lang="en-US" sz="2000" dirty="0">
              <a:latin typeface="Comic Sans MS" pitchFamily="66" charset="0"/>
            </a:endParaRPr>
          </a:p>
          <a:p>
            <a:pPr algn="ctr">
              <a:spcBef>
                <a:spcPct val="50000"/>
              </a:spcBef>
            </a:pPr>
            <a:r>
              <a:rPr lang="en-US" sz="2000" dirty="0">
                <a:solidFill>
                  <a:srgbClr val="7030A0"/>
                </a:solidFill>
                <a:latin typeface="Comic Sans MS" pitchFamily="66" charset="0"/>
              </a:rPr>
              <a:t>As the </a:t>
            </a:r>
            <a:r>
              <a:rPr lang="en-US" sz="2000" b="1" dirty="0">
                <a:solidFill>
                  <a:srgbClr val="7030A0"/>
                </a:solidFill>
                <a:latin typeface="Comic Sans MS" pitchFamily="66" charset="0"/>
              </a:rPr>
              <a:t>priest is one of Jesus’ apostles</a:t>
            </a:r>
            <a:r>
              <a:rPr lang="en-US" sz="2000" dirty="0">
                <a:solidFill>
                  <a:srgbClr val="7030A0"/>
                </a:solidFill>
                <a:latin typeface="Comic Sans MS" pitchFamily="66" charset="0"/>
              </a:rPr>
              <a:t>, he has the </a:t>
            </a:r>
            <a:r>
              <a:rPr lang="en-US" sz="2000" b="1" dirty="0">
                <a:solidFill>
                  <a:srgbClr val="7030A0"/>
                </a:solidFill>
                <a:latin typeface="Comic Sans MS" pitchFamily="66" charset="0"/>
              </a:rPr>
              <a:t>power to forgive us of our sins</a:t>
            </a:r>
            <a:r>
              <a:rPr lang="en-US" sz="2000" dirty="0">
                <a:solidFill>
                  <a:srgbClr val="7030A0"/>
                </a:solidFill>
                <a:latin typeface="Comic Sans MS" pitchFamily="66" charset="0"/>
              </a:rPr>
              <a:t>. </a:t>
            </a:r>
          </a:p>
          <a:p>
            <a:pPr>
              <a:spcBef>
                <a:spcPct val="50000"/>
              </a:spcBef>
            </a:pPr>
            <a:endParaRPr lang="en-US" sz="2800" dirty="0"/>
          </a:p>
        </p:txBody>
      </p:sp>
      <p:sp>
        <p:nvSpPr>
          <p:cNvPr id="10248" name="Rectangle 6"/>
          <p:cNvSpPr>
            <a:spLocks noChangeArrowheads="1"/>
          </p:cNvSpPr>
          <p:nvPr/>
        </p:nvSpPr>
        <p:spPr bwMode="auto">
          <a:xfrm>
            <a:off x="3000375" y="2428875"/>
            <a:ext cx="5905500" cy="2209800"/>
          </a:xfrm>
          <a:prstGeom prst="rect">
            <a:avLst/>
          </a:prstGeom>
          <a:solidFill>
            <a:srgbClr val="FFFFC9"/>
          </a:solidFill>
          <a:ln w="9525" algn="ctr">
            <a:solidFill>
              <a:srgbClr val="FF0000"/>
            </a:solidFill>
            <a:miter lim="800000"/>
            <a:headEnd/>
            <a:tailEnd/>
          </a:ln>
        </p:spPr>
        <p:txBody>
          <a:bodyPr lIns="180000" tIns="180000" rIns="180000" bIns="180000" anchor="ctr">
            <a:spAutoFit/>
          </a:bodyPr>
          <a:lstStyle/>
          <a:p>
            <a:pPr algn="ctr">
              <a:spcBef>
                <a:spcPct val="50000"/>
              </a:spcBef>
            </a:pPr>
            <a:r>
              <a:rPr lang="en-US" sz="2000" i="1" dirty="0">
                <a:solidFill>
                  <a:srgbClr val="7030A0"/>
                </a:solidFill>
                <a:latin typeface="Comic Sans MS" pitchFamily="66" charset="0"/>
              </a:rPr>
              <a:t>He breathed on his apostles, and said to them,</a:t>
            </a:r>
          </a:p>
          <a:p>
            <a:pPr algn="ctr">
              <a:spcBef>
                <a:spcPct val="50000"/>
              </a:spcBef>
            </a:pPr>
            <a:r>
              <a:rPr lang="en-US" sz="2000" b="1" dirty="0">
                <a:solidFill>
                  <a:srgbClr val="7030A0"/>
                </a:solidFill>
                <a:latin typeface="Comic Sans MS" pitchFamily="66" charset="0"/>
              </a:rPr>
              <a:t>“</a:t>
            </a:r>
            <a:r>
              <a:rPr lang="en-US" sz="2000" b="1" i="1" dirty="0">
                <a:solidFill>
                  <a:srgbClr val="7030A0"/>
                </a:solidFill>
                <a:latin typeface="Comic Sans MS" pitchFamily="66" charset="0"/>
              </a:rPr>
              <a:t>Receive the Holy Spirit. If you forgive the sins of any, they are forgiven; if you retain the sins of any, they are retained.</a:t>
            </a:r>
            <a:r>
              <a:rPr lang="en-US" sz="2000" b="1" dirty="0">
                <a:solidFill>
                  <a:srgbClr val="7030A0"/>
                </a:solidFill>
                <a:latin typeface="Comic Sans MS" pitchFamily="66" charset="0"/>
              </a:rPr>
              <a:t>”</a:t>
            </a:r>
          </a:p>
          <a:p>
            <a:pPr algn="ctr">
              <a:spcBef>
                <a:spcPct val="50000"/>
              </a:spcBef>
            </a:pPr>
            <a:r>
              <a:rPr lang="en-US" sz="2000" dirty="0" err="1">
                <a:solidFill>
                  <a:srgbClr val="7030A0"/>
                </a:solidFill>
                <a:latin typeface="Comic Sans MS" pitchFamily="66" charset="0"/>
              </a:rPr>
              <a:t>Jn</a:t>
            </a:r>
            <a:r>
              <a:rPr lang="en-US" sz="2000" dirty="0">
                <a:solidFill>
                  <a:srgbClr val="7030A0"/>
                </a:solidFill>
                <a:latin typeface="Comic Sans MS" pitchFamily="66" charset="0"/>
              </a:rPr>
              <a:t> 20:22-23</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a:hlinkClick r:id="" action="ppaction://noaction" highlightClick="1"/>
          </p:cNvPr>
          <p:cNvSpPr>
            <a:spLocks noChangeArrowheads="1"/>
          </p:cNvSpPr>
          <p:nvPr/>
        </p:nvSpPr>
        <p:spPr bwMode="auto">
          <a:xfrm>
            <a:off x="179388" y="188913"/>
            <a:ext cx="4392612" cy="576262"/>
          </a:xfrm>
          <a:prstGeom prst="actionButtonBlank">
            <a:avLst/>
          </a:prstGeom>
          <a:solidFill>
            <a:srgbClr val="FFE1E3"/>
          </a:solidFill>
          <a:ln w="9525">
            <a:noFill/>
            <a:miter lim="800000"/>
            <a:headEnd/>
            <a:tailEnd/>
          </a:ln>
        </p:spPr>
        <p:txBody>
          <a:bodyPr wrap="none" anchor="ctr"/>
          <a:lstStyle/>
          <a:p>
            <a:pPr>
              <a:spcBef>
                <a:spcPct val="20000"/>
              </a:spcBef>
            </a:pPr>
            <a:r>
              <a:rPr lang="en-US">
                <a:latin typeface="Comic Sans MS" pitchFamily="66" charset="0"/>
              </a:rPr>
              <a:t>What is necessary for Confession?</a:t>
            </a:r>
          </a:p>
        </p:txBody>
      </p:sp>
      <p:sp>
        <p:nvSpPr>
          <p:cNvPr id="11267" name="AutoShape 3">
            <a:hlinkClick r:id="" action="ppaction://noaction" highlightClick="1"/>
          </p:cNvPr>
          <p:cNvSpPr>
            <a:spLocks noChangeArrowheads="1"/>
          </p:cNvSpPr>
          <p:nvPr/>
        </p:nvSpPr>
        <p:spPr bwMode="auto">
          <a:xfrm>
            <a:off x="8604250" y="6365875"/>
            <a:ext cx="360363" cy="360363"/>
          </a:xfrm>
          <a:prstGeom prst="actionButtonEnd">
            <a:avLst/>
          </a:prstGeom>
          <a:solidFill>
            <a:srgbClr val="FF0000"/>
          </a:solidFill>
          <a:ln w="9525">
            <a:noFill/>
            <a:miter lim="800000"/>
            <a:headEnd/>
            <a:tailEnd/>
          </a:ln>
        </p:spPr>
        <p:txBody>
          <a:bodyPr wrap="none" anchor="ctr"/>
          <a:lstStyle/>
          <a:p>
            <a:endParaRPr lang="en-US"/>
          </a:p>
        </p:txBody>
      </p:sp>
      <p:pic>
        <p:nvPicPr>
          <p:cNvPr id="11268" name="Picture 4"/>
          <p:cNvPicPr>
            <a:picLocks noChangeAspect="1" noChangeArrowheads="1"/>
          </p:cNvPicPr>
          <p:nvPr/>
        </p:nvPicPr>
        <p:blipFill>
          <a:blip r:embed="rId2" cstate="print"/>
          <a:srcRect/>
          <a:stretch>
            <a:fillRect/>
          </a:stretch>
        </p:blipFill>
        <p:spPr bwMode="auto">
          <a:xfrm>
            <a:off x="7305675" y="258763"/>
            <a:ext cx="1600200" cy="371475"/>
          </a:xfrm>
          <a:prstGeom prst="rect">
            <a:avLst/>
          </a:prstGeom>
          <a:noFill/>
          <a:ln w="9525">
            <a:noFill/>
            <a:miter lim="800000"/>
            <a:headEnd/>
            <a:tailEnd/>
          </a:ln>
        </p:spPr>
      </p:pic>
      <p:pic>
        <p:nvPicPr>
          <p:cNvPr id="11269" name="Picture 5" descr="2561 M4"/>
          <p:cNvPicPr>
            <a:picLocks noChangeAspect="1" noChangeArrowheads="1"/>
          </p:cNvPicPr>
          <p:nvPr/>
        </p:nvPicPr>
        <p:blipFill>
          <a:blip r:embed="rId3" cstate="print"/>
          <a:srcRect l="572"/>
          <a:stretch>
            <a:fillRect/>
          </a:stretch>
        </p:blipFill>
        <p:spPr bwMode="auto">
          <a:xfrm>
            <a:off x="190500" y="981075"/>
            <a:ext cx="2476500" cy="5218113"/>
          </a:xfrm>
          <a:prstGeom prst="rect">
            <a:avLst/>
          </a:prstGeom>
          <a:noFill/>
          <a:ln w="9525">
            <a:noFill/>
            <a:miter lim="800000"/>
            <a:headEnd/>
            <a:tailEnd/>
          </a:ln>
        </p:spPr>
      </p:pic>
      <p:graphicFrame>
        <p:nvGraphicFramePr>
          <p:cNvPr id="18438" name="Group 6"/>
          <p:cNvGraphicFramePr>
            <a:graphicFrameLocks noGrp="1"/>
          </p:cNvGraphicFramePr>
          <p:nvPr>
            <p:extLst>
              <p:ext uri="{D42A27DB-BD31-4B8C-83A1-F6EECF244321}">
                <p14:modId xmlns:p14="http://schemas.microsoft.com/office/powerpoint/2010/main" val="3280667583"/>
              </p:ext>
            </p:extLst>
          </p:nvPr>
        </p:nvGraphicFramePr>
        <p:xfrm>
          <a:off x="2801938" y="981075"/>
          <a:ext cx="6162675" cy="5202239"/>
        </p:xfrm>
        <a:graphic>
          <a:graphicData uri="http://schemas.openxmlformats.org/drawingml/2006/table">
            <a:tbl>
              <a:tblPr/>
              <a:tblGrid>
                <a:gridCol w="6162675">
                  <a:extLst>
                    <a:ext uri="{9D8B030D-6E8A-4147-A177-3AD203B41FA5}">
                      <a16:colId xmlns:a16="http://schemas.microsoft.com/office/drawing/2014/main" val="20000"/>
                    </a:ext>
                  </a:extLst>
                </a:gridCol>
              </a:tblGrid>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bg1"/>
                          </a:solidFill>
                          <a:effectLst/>
                          <a:latin typeface="Comic Sans MS" pitchFamily="66" charset="0"/>
                          <a:cs typeface="Arial" charset="0"/>
                        </a:rPr>
                        <a:t>Our actions</a:t>
                      </a:r>
                    </a:p>
                  </a:txBody>
                  <a:tcPr marL="90000" marR="36000" marT="36000" marB="36000" anchor="ctr" horzOverflow="overflow">
                    <a:lnL cap="flat">
                      <a:noFill/>
                    </a:lnL>
                    <a:lnR cap="flat">
                      <a:noFill/>
                    </a:lnR>
                    <a:lnT w="28575" cap="flat" cmpd="sng" algn="ctr">
                      <a:solidFill>
                        <a:srgbClr val="FF0000"/>
                      </a:solidFill>
                      <a:prstDash val="solid"/>
                      <a:round/>
                      <a:headEnd type="none" w="med" len="med"/>
                      <a:tailEnd type="none" w="med" len="med"/>
                    </a:lnT>
                    <a:lnB>
                      <a:noFill/>
                    </a:lnB>
                    <a:lnTlToBr>
                      <a:noFill/>
                    </a:lnTlToBr>
                    <a:lnBlToTr>
                      <a:noFill/>
                    </a:lnBlToTr>
                    <a:solidFill>
                      <a:srgbClr val="7030A0"/>
                    </a:solidFill>
                  </a:tcPr>
                </a:tc>
                <a:extLst>
                  <a:ext uri="{0D108BD9-81ED-4DB2-BD59-A6C34878D82A}">
                    <a16:rowId xmlns:a16="http://schemas.microsoft.com/office/drawing/2014/main" val="10000"/>
                  </a:ext>
                </a:extLst>
              </a:tr>
              <a:tr h="1265238">
                <a:tc>
                  <a:txBody>
                    <a:bodyPr/>
                    <a:lstStyle/>
                    <a:p>
                      <a:pPr marL="0" marR="0" lvl="0" indent="0" algn="l" defTabSz="914400" rtl="0" eaLnBrk="1" fontAlgn="base" latinLnBrk="0" hangingPunct="1">
                        <a:lnSpc>
                          <a:spcPct val="100000"/>
                        </a:lnSpc>
                        <a:spcBef>
                          <a:spcPct val="30000"/>
                        </a:spcBef>
                        <a:spcAft>
                          <a:spcPct val="0"/>
                        </a:spcAft>
                        <a:buClrTx/>
                        <a:buSzTx/>
                        <a:buFontTx/>
                        <a:buNone/>
                        <a:tabLst/>
                      </a:pPr>
                      <a:r>
                        <a:rPr kumimoji="0" lang="en-US" sz="2400" b="1" i="0" u="none" strike="noStrike" cap="none" normalizeH="0" baseline="0" dirty="0">
                          <a:ln>
                            <a:noFill/>
                          </a:ln>
                          <a:solidFill>
                            <a:srgbClr val="7030A0"/>
                          </a:solidFill>
                          <a:effectLst/>
                          <a:latin typeface="Comic Sans MS" pitchFamily="66" charset="0"/>
                          <a:cs typeface="Arial" charset="0"/>
                        </a:rPr>
                        <a:t>Contrition</a:t>
                      </a:r>
                      <a:r>
                        <a:rPr kumimoji="0" lang="en-US" sz="2400" b="0" i="0" u="none" strike="noStrike" cap="none" normalizeH="0" baseline="0" dirty="0">
                          <a:ln>
                            <a:noFill/>
                          </a:ln>
                          <a:solidFill>
                            <a:srgbClr val="7030A0"/>
                          </a:solidFill>
                          <a:effectLst/>
                          <a:latin typeface="Comic Sans MS" pitchFamily="66" charset="0"/>
                          <a:cs typeface="Arial" charset="0"/>
                        </a:rPr>
                        <a:t>. </a:t>
                      </a:r>
                      <a:r>
                        <a:rPr kumimoji="0" lang="en-US" sz="2400" b="0" i="1" u="none" strike="noStrike" cap="none" normalizeH="0" baseline="0" dirty="0">
                          <a:ln>
                            <a:noFill/>
                          </a:ln>
                          <a:solidFill>
                            <a:srgbClr val="7030A0"/>
                          </a:solidFill>
                          <a:effectLst/>
                          <a:latin typeface="Comic Sans MS" pitchFamily="66" charset="0"/>
                          <a:cs typeface="Arial" charset="0"/>
                        </a:rPr>
                        <a:t>Being sorry for our sins and wanting to avoid making the same mistakes in future.</a:t>
                      </a:r>
                    </a:p>
                  </a:txBody>
                  <a:tcPr marL="36000" marR="36000" marT="36000" marB="36000" anchor="ctr" horzOverflow="overflow">
                    <a:lnL cap="flat">
                      <a:noFill/>
                    </a:lnL>
                    <a:lnR cap="flat">
                      <a:noFill/>
                    </a:lnR>
                    <a:lnT>
                      <a:noFill/>
                    </a:lnT>
                    <a:lnB w="28575" cap="flat" cmpd="sng" algn="ctr">
                      <a:solidFill>
                        <a:srgbClr val="FF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1712913">
                <a:tc>
                  <a:txBody>
                    <a:bodyPr/>
                    <a:lstStyle/>
                    <a:p>
                      <a:pPr marL="0" marR="0" lvl="0" indent="0" algn="l" defTabSz="914400" rtl="0" eaLnBrk="1" fontAlgn="base" latinLnBrk="0" hangingPunct="1">
                        <a:lnSpc>
                          <a:spcPct val="100000"/>
                        </a:lnSpc>
                        <a:spcBef>
                          <a:spcPct val="30000"/>
                        </a:spcBef>
                        <a:spcAft>
                          <a:spcPct val="0"/>
                        </a:spcAft>
                        <a:buClrTx/>
                        <a:buSzTx/>
                        <a:buFontTx/>
                        <a:buNone/>
                        <a:tabLst/>
                      </a:pPr>
                      <a:r>
                        <a:rPr kumimoji="0" lang="en-US" sz="2400" b="1" i="0" u="none" strike="noStrike" cap="none" normalizeH="0" baseline="0" dirty="0">
                          <a:ln>
                            <a:noFill/>
                          </a:ln>
                          <a:solidFill>
                            <a:srgbClr val="7030A0"/>
                          </a:solidFill>
                          <a:effectLst/>
                          <a:latin typeface="Comic Sans MS" pitchFamily="66" charset="0"/>
                          <a:cs typeface="Arial" charset="0"/>
                        </a:rPr>
                        <a:t>Verbal confession of sins</a:t>
                      </a:r>
                      <a:r>
                        <a:rPr kumimoji="0" lang="en-US" sz="2400" b="0" i="0" u="none" strike="noStrike" cap="none" normalizeH="0" baseline="0" dirty="0">
                          <a:ln>
                            <a:noFill/>
                          </a:ln>
                          <a:solidFill>
                            <a:srgbClr val="7030A0"/>
                          </a:solidFill>
                          <a:effectLst/>
                          <a:latin typeface="Comic Sans MS" pitchFamily="66" charset="0"/>
                          <a:cs typeface="Arial" charset="0"/>
                        </a:rPr>
                        <a:t>: </a:t>
                      </a:r>
                      <a:r>
                        <a:rPr kumimoji="0" lang="en-US" sz="2400" b="0" i="1" u="none" strike="noStrike" cap="none" normalizeH="0" baseline="0" dirty="0">
                          <a:ln>
                            <a:noFill/>
                          </a:ln>
                          <a:solidFill>
                            <a:srgbClr val="7030A0"/>
                          </a:solidFill>
                          <a:effectLst/>
                          <a:latin typeface="Comic Sans MS" pitchFamily="66" charset="0"/>
                          <a:cs typeface="Arial" charset="0"/>
                        </a:rPr>
                        <a:t>telling the kinds of sins we have committed and the number of times we have committed them. We must include all my sins.</a:t>
                      </a:r>
                    </a:p>
                  </a:txBody>
                  <a:tcPr marL="36000" marR="36000" marT="36000" marB="36000" anchor="ctr" horzOverflow="overflow">
                    <a:lnL cap="flat">
                      <a:noFill/>
                    </a:lnL>
                    <a:lnR cap="flat">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1741488">
                <a:tc>
                  <a:txBody>
                    <a:bodyPr/>
                    <a:lstStyle/>
                    <a:p>
                      <a:pPr marL="0" marR="0" lvl="0" indent="0" algn="l" defTabSz="914400" rtl="0" eaLnBrk="1" fontAlgn="base" latinLnBrk="0" hangingPunct="1">
                        <a:lnSpc>
                          <a:spcPct val="100000"/>
                        </a:lnSpc>
                        <a:spcBef>
                          <a:spcPct val="30000"/>
                        </a:spcBef>
                        <a:spcAft>
                          <a:spcPct val="0"/>
                        </a:spcAft>
                        <a:buClrTx/>
                        <a:buSzTx/>
                        <a:buFontTx/>
                        <a:buNone/>
                        <a:tabLst/>
                      </a:pPr>
                      <a:r>
                        <a:rPr kumimoji="0" lang="en-US" sz="2400" b="1" i="0" u="none" strike="noStrike" cap="none" normalizeH="0" baseline="0" dirty="0">
                          <a:ln>
                            <a:noFill/>
                          </a:ln>
                          <a:solidFill>
                            <a:srgbClr val="7030A0"/>
                          </a:solidFill>
                          <a:effectLst/>
                          <a:latin typeface="Comic Sans MS" pitchFamily="66" charset="0"/>
                          <a:cs typeface="Arial" charset="0"/>
                        </a:rPr>
                        <a:t>Wanting to repair the damage caused by sin</a:t>
                      </a:r>
                      <a:r>
                        <a:rPr kumimoji="0" lang="en-US" sz="2400" b="0" i="0" u="none" strike="noStrike" cap="none" normalizeH="0" baseline="0" dirty="0">
                          <a:ln>
                            <a:noFill/>
                          </a:ln>
                          <a:solidFill>
                            <a:srgbClr val="7030A0"/>
                          </a:solidFill>
                          <a:effectLst/>
                          <a:latin typeface="Comic Sans MS" pitchFamily="66" charset="0"/>
                          <a:cs typeface="Arial" charset="0"/>
                        </a:rPr>
                        <a:t>: </a:t>
                      </a:r>
                      <a:r>
                        <a:rPr kumimoji="0" lang="en-US" sz="2400" b="0" i="1" u="none" strike="noStrike" cap="none" normalizeH="0" baseline="0" dirty="0">
                          <a:ln>
                            <a:noFill/>
                          </a:ln>
                          <a:solidFill>
                            <a:srgbClr val="7030A0"/>
                          </a:solidFill>
                          <a:effectLst/>
                          <a:latin typeface="Comic Sans MS" pitchFamily="66" charset="0"/>
                          <a:cs typeface="Arial" charset="0"/>
                        </a:rPr>
                        <a:t>we can do this by our actions- proving we are sorry, and by doing the penance set by the priest.</a:t>
                      </a:r>
                    </a:p>
                  </a:txBody>
                  <a:tcPr marL="36000" marR="36000" marT="36000" marB="36000" anchor="ctr" horzOverflow="overflow">
                    <a:lnL cap="flat">
                      <a:noFill/>
                    </a:lnL>
                    <a:lnR cap="flat">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FA8706D26F984C84FA7113CFCF90D2" ma:contentTypeVersion="12" ma:contentTypeDescription="Create a new document." ma:contentTypeScope="" ma:versionID="9f4b37787621db1a9edd036397a44fbb">
  <xsd:schema xmlns:xsd="http://www.w3.org/2001/XMLSchema" xmlns:xs="http://www.w3.org/2001/XMLSchema" xmlns:p="http://schemas.microsoft.com/office/2006/metadata/properties" xmlns:ns3="11fed463-52e3-4a76-af89-626df1c9f18e" xmlns:ns4="cee27ee4-4fe0-4504-ab6c-c3dae805e200" targetNamespace="http://schemas.microsoft.com/office/2006/metadata/properties" ma:root="true" ma:fieldsID="79913db4f8606093313df552f9e42c93" ns3:_="" ns4:_="">
    <xsd:import namespace="11fed463-52e3-4a76-af89-626df1c9f18e"/>
    <xsd:import namespace="cee27ee4-4fe0-4504-ab6c-c3dae805e20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ed463-52e3-4a76-af89-626df1c9f1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e27ee4-4fe0-4504-ab6c-c3dae805e20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FEDDC6-62B4-483B-AC9C-E83451C3F3FC}">
  <ds:schemaRefs>
    <ds:schemaRef ds:uri="http://schemas.microsoft.com/sharepoint/v3/contenttype/forms"/>
  </ds:schemaRefs>
</ds:datastoreItem>
</file>

<file path=customXml/itemProps2.xml><?xml version="1.0" encoding="utf-8"?>
<ds:datastoreItem xmlns:ds="http://schemas.openxmlformats.org/officeDocument/2006/customXml" ds:itemID="{9FB065BF-5F51-43E0-9161-0B9ADCFC5F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fed463-52e3-4a76-af89-626df1c9f18e"/>
    <ds:schemaRef ds:uri="cee27ee4-4fe0-4504-ab6c-c3dae805e2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0EDD9F-6AB2-4DD5-85FC-A890E6D782E7}">
  <ds:schemaRefs>
    <ds:schemaRef ds:uri="http://purl.org/dc/terms/"/>
    <ds:schemaRef ds:uri="http://purl.org/dc/dcmitype/"/>
    <ds:schemaRef ds:uri="http://www.w3.org/XML/1998/namespace"/>
    <ds:schemaRef ds:uri="http://purl.org/dc/elements/1.1/"/>
    <ds:schemaRef ds:uri="cee27ee4-4fe0-4504-ab6c-c3dae805e200"/>
    <ds:schemaRef ds:uri="http://schemas.microsoft.com/office/2006/documentManagement/types"/>
    <ds:schemaRef ds:uri="http://schemas.microsoft.com/office/infopath/2007/PartnerControls"/>
    <ds:schemaRef ds:uri="http://schemas.openxmlformats.org/package/2006/metadata/core-properties"/>
    <ds:schemaRef ds:uri="11fed463-52e3-4a76-af89-626df1c9f18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1688</TotalTime>
  <Words>1120</Words>
  <Application>Microsoft Office PowerPoint</Application>
  <PresentationFormat>On-screen Show (4:3)</PresentationFormat>
  <Paragraphs>92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Comic Sans MS</vt:lpstr>
      <vt:lpstr>Default Design</vt:lpstr>
      <vt:lpstr>First Holy Communion Meeting 2: Reconciliation</vt:lpstr>
      <vt:lpstr>Opening Reflection</vt:lpstr>
      <vt:lpstr>Agenda</vt:lpstr>
      <vt:lpstr>Preparation in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Concluding prayer…</vt:lpstr>
      <vt:lpstr>Thank you for your time and for your commitment to your child’s spiritual development</vt:lpstr>
    </vt:vector>
  </TitlesOfParts>
  <Company>Stoke-on-Trent 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Holy Communion Meeting 3: Reconciliation</dc:title>
  <dc:creator>rwilson</dc:creator>
  <cp:lastModifiedBy>SCATTERGOOD, Julia</cp:lastModifiedBy>
  <cp:revision>51</cp:revision>
  <dcterms:created xsi:type="dcterms:W3CDTF">2009-03-01T17:46:24Z</dcterms:created>
  <dcterms:modified xsi:type="dcterms:W3CDTF">2024-02-27T18:29:23Z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0x01010085FA8706D26F984C84FA7113CFCF90D2</vt:lpwstr>
  </property>
</Properties>
</file>